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7" r:id="rId4"/>
    <p:sldId id="279" r:id="rId5"/>
    <p:sldId id="281" r:id="rId6"/>
    <p:sldId id="283" r:id="rId7"/>
    <p:sldId id="285" r:id="rId8"/>
    <p:sldId id="284" r:id="rId9"/>
    <p:sldId id="286" r:id="rId10"/>
    <p:sldId id="287" r:id="rId11"/>
    <p:sldId id="289" r:id="rId12"/>
    <p:sldId id="290" r:id="rId13"/>
    <p:sldId id="293" r:id="rId14"/>
    <p:sldId id="263" r:id="rId15"/>
    <p:sldId id="291" r:id="rId16"/>
    <p:sldId id="292" r:id="rId17"/>
    <p:sldId id="258" r:id="rId18"/>
    <p:sldId id="295" r:id="rId19"/>
    <p:sldId id="275" r:id="rId20"/>
    <p:sldId id="29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06335F7-5FC7-43CD-8571-CE73FBA527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580312C-4E18-466C-B0FF-EE7AE9F18C24}" type="datetimeFigureOut">
              <a:rPr lang="en-US" smtClean="0"/>
              <a:pPr/>
              <a:t>12/21/2016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C06335F7-5FC7-43CD-8571-CE73FBA52755}" type="slidenum">
              <a:rPr lang="en-US" smtClean="0"/>
              <a:pPr/>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580312C-4E18-466C-B0FF-EE7AE9F18C24}" type="datetimeFigureOut">
              <a:rPr lang="en-US" smtClean="0"/>
              <a:pPr/>
              <a:t>12/21/2016</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06335F7-5FC7-43CD-8571-CE73FBA527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5181600"/>
          </a:xfrm>
          <a:effectLst>
            <a:outerShdw blurRad="50800" dist="50800" dir="5400000" algn="ctr" rotWithShape="0">
              <a:schemeClr val="accent2">
                <a:lumMod val="75000"/>
              </a:schemeClr>
            </a:outerShdw>
          </a:effectLst>
        </p:spPr>
        <p:txBody>
          <a:bodyPr>
            <a:normAutofit/>
          </a:bodyPr>
          <a:lstStyle/>
          <a:p>
            <a:r>
              <a:rPr lang="id-ID" sz="2800" dirty="0" smtClean="0">
                <a:solidFill>
                  <a:srgbClr val="002060"/>
                </a:solidFill>
                <a:latin typeface="Algerian" pitchFamily="82" charset="0"/>
              </a:rPr>
              <a:t>Hasbiana dalimunthe se.mak</a:t>
            </a:r>
            <a:endParaRPr lang="en-US" sz="2800" dirty="0">
              <a:solidFill>
                <a:srgbClr val="002060"/>
              </a:solidFill>
              <a:latin typeface="Algerian" pitchFamily="82" charset="0"/>
            </a:endParaRPr>
          </a:p>
        </p:txBody>
      </p:sp>
      <p:sp>
        <p:nvSpPr>
          <p:cNvPr id="4" name="Subtitle 3"/>
          <p:cNvSpPr>
            <a:spLocks noGrp="1"/>
          </p:cNvSpPr>
          <p:nvPr>
            <p:ph type="subTitle" idx="1"/>
          </p:nvPr>
        </p:nvSpPr>
        <p:spPr>
          <a:xfrm>
            <a:off x="685800" y="609600"/>
            <a:ext cx="7772400" cy="914400"/>
          </a:xfrm>
          <a:effectLst>
            <a:outerShdw blurRad="50800" dist="50800" dir="5400000" algn="ctr" rotWithShape="0">
              <a:schemeClr val="accent3">
                <a:lumMod val="75000"/>
              </a:schemeClr>
            </a:outerShdw>
          </a:effectLst>
        </p:spPr>
        <p:txBody>
          <a:bodyPr>
            <a:normAutofit/>
          </a:bodyPr>
          <a:lstStyle/>
          <a:p>
            <a:pPr algn="just"/>
            <a:r>
              <a:rPr lang="id-ID" sz="3200" dirty="0" smtClean="0">
                <a:solidFill>
                  <a:srgbClr val="002060"/>
                </a:solidFill>
              </a:rPr>
              <a:t>ANALISA LAPORAN KEUANGAN</a:t>
            </a:r>
            <a:endParaRPr lang="id-ID" sz="3200"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1" y="0"/>
            <a:ext cx="9144000" cy="68580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p:cNvSpPr/>
          <p:nvPr/>
        </p:nvSpPr>
        <p:spPr>
          <a:xfrm>
            <a:off x="2057400" y="0"/>
            <a:ext cx="4572000" cy="923330"/>
          </a:xfrm>
          <a:prstGeom prst="rect">
            <a:avLst/>
          </a:prstGeom>
        </p:spPr>
        <p:txBody>
          <a:bodyPr>
            <a:spAutoFit/>
          </a:bodyPr>
          <a:lstStyle/>
          <a:p>
            <a:endParaRPr lang="en-US" dirty="0" smtClean="0"/>
          </a:p>
          <a:p>
            <a:pPr algn="ctr"/>
            <a:r>
              <a:rPr lang="en-US" b="1" dirty="0" smtClean="0">
                <a:solidFill>
                  <a:srgbClr val="002060"/>
                </a:solidFill>
              </a:rPr>
              <a:t>LAPORAN ARUS KAS</a:t>
            </a:r>
          </a:p>
          <a:p>
            <a:r>
              <a:rPr lang="en-US" dirty="0" smtClean="0"/>
              <a:t> 	</a:t>
            </a:r>
          </a:p>
        </p:txBody>
      </p:sp>
      <p:sp>
        <p:nvSpPr>
          <p:cNvPr id="3" name="TextBox 2"/>
          <p:cNvSpPr txBox="1"/>
          <p:nvPr/>
        </p:nvSpPr>
        <p:spPr>
          <a:xfrm>
            <a:off x="0" y="762000"/>
            <a:ext cx="9144000" cy="9694962"/>
          </a:xfrm>
          <a:prstGeom prst="rect">
            <a:avLst/>
          </a:prstGeom>
          <a:noFill/>
        </p:spPr>
        <p:txBody>
          <a:bodyPr wrap="square" rtlCol="0">
            <a:spAutoFit/>
          </a:bodyPr>
          <a:lstStyle/>
          <a:p>
            <a:pPr>
              <a:buFont typeface="Arial" pitchFamily="34" charset="0"/>
              <a:buChar char="•"/>
            </a:pPr>
            <a:r>
              <a:rPr lang="en-US" sz="2400" b="1" dirty="0" err="1" smtClean="0">
                <a:solidFill>
                  <a:srgbClr val="002060"/>
                </a:solidFill>
                <a:latin typeface="Times New Roman" pitchFamily="18" charset="0"/>
                <a:cs typeface="Times New Roman" pitchFamily="18" charset="0"/>
              </a:rPr>
              <a:t>Arus</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kas</a:t>
            </a:r>
            <a:r>
              <a:rPr lang="en-US" sz="2400" b="1" dirty="0" smtClean="0">
                <a:solidFill>
                  <a:srgbClr val="002060"/>
                </a:solidFill>
                <a:latin typeface="Times New Roman" pitchFamily="18" charset="0"/>
                <a:cs typeface="Times New Roman" pitchFamily="18" charset="0"/>
              </a:rPr>
              <a:t> yang </a:t>
            </a:r>
            <a:r>
              <a:rPr lang="en-US" sz="2400" b="1" dirty="0" err="1" smtClean="0">
                <a:solidFill>
                  <a:srgbClr val="002060"/>
                </a:solidFill>
                <a:latin typeface="Times New Roman" pitchFamily="18" charset="0"/>
                <a:cs typeface="Times New Roman" pitchFamily="18" charset="0"/>
              </a:rPr>
              <a:t>berasal</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dari</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kegiatan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operasi</a:t>
            </a:r>
            <a:r>
              <a:rPr lang="en-US" sz="2400" dirty="0" smtClean="0">
                <a:solidFill>
                  <a:srgbClr val="002060"/>
                </a:solidFill>
                <a:latin typeface="Times New Roman" pitchFamily="18" charset="0"/>
                <a:cs typeface="Times New Roman" pitchFamily="18" charset="0"/>
              </a:rPr>
              <a:t>:</a:t>
            </a:r>
          </a:p>
          <a:p>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diterima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pelanggan</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membeli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persediaan</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membayar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biaya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operasi</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membayar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biaya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bunga</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membayar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pajak</a:t>
            </a:r>
            <a:r>
              <a:rPr lang="en-US" sz="2400" dirty="0" smtClean="0">
                <a:solidFill>
                  <a:srgbClr val="002060"/>
                </a:solidFill>
                <a:latin typeface="Times New Roman" pitchFamily="18" charset="0"/>
                <a:cs typeface="Times New Roman" pitchFamily="18" charset="0"/>
              </a:rPr>
              <a:t>			</a:t>
            </a:r>
            <a:r>
              <a:rPr lang="en-US" sz="2400" u="sng" dirty="0" err="1" smtClean="0">
                <a:solidFill>
                  <a:srgbClr val="002060"/>
                </a:solidFill>
                <a:latin typeface="Times New Roman" pitchFamily="18" charset="0"/>
                <a:cs typeface="Times New Roman" pitchFamily="18" charset="0"/>
              </a:rPr>
              <a:t>Rp.xxx</a:t>
            </a:r>
            <a:r>
              <a:rPr lang="en-US" sz="2400" b="1" u="sng" dirty="0" smtClean="0">
                <a:solidFill>
                  <a:srgbClr val="002060"/>
                </a:solidFill>
                <a:latin typeface="Times New Roman" pitchFamily="18" charset="0"/>
                <a:cs typeface="Times New Roman" pitchFamily="18" charset="0"/>
              </a:rPr>
              <a:t>-/-</a:t>
            </a:r>
            <a:r>
              <a:rPr lang="en-US" sz="2400" dirty="0" smtClean="0">
                <a:solidFill>
                  <a:srgbClr val="002060"/>
                </a:solidFill>
                <a:latin typeface="Times New Roman" pitchFamily="18" charset="0"/>
                <a:cs typeface="Times New Roman" pitchFamily="18" charset="0"/>
              </a:rPr>
              <a:t>   Rp.xxx</a:t>
            </a:r>
          </a:p>
          <a:p>
            <a:r>
              <a:rPr lang="en-US" sz="2400" dirty="0" err="1" smtClean="0">
                <a:solidFill>
                  <a:srgbClr val="002060"/>
                </a:solidFill>
                <a:latin typeface="Times New Roman" pitchFamily="18" charset="0"/>
                <a:cs typeface="Times New Roman" pitchFamily="18" charset="0"/>
              </a:rPr>
              <a:t>Aliran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bersih</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kegiatan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operasi</a:t>
            </a:r>
            <a:r>
              <a:rPr lang="en-US" sz="2400" dirty="0" smtClean="0">
                <a:solidFill>
                  <a:srgbClr val="002060"/>
                </a:solidFill>
                <a:latin typeface="Times New Roman" pitchFamily="18" charset="0"/>
                <a:cs typeface="Times New Roman" pitchFamily="18" charset="0"/>
              </a:rPr>
              <a:t>			       Rp.xxx</a:t>
            </a:r>
          </a:p>
          <a:p>
            <a:pPr>
              <a:buFont typeface="Arial" pitchFamily="34" charset="0"/>
              <a:buChar char="•"/>
            </a:pPr>
            <a:r>
              <a:rPr lang="en-US" sz="2400"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Arus</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kas</a:t>
            </a:r>
            <a:r>
              <a:rPr lang="en-US" sz="2400" b="1" dirty="0" smtClean="0">
                <a:solidFill>
                  <a:srgbClr val="002060"/>
                </a:solidFill>
                <a:latin typeface="Times New Roman" pitchFamily="18" charset="0"/>
                <a:cs typeface="Times New Roman" pitchFamily="18" charset="0"/>
              </a:rPr>
              <a:t> yang </a:t>
            </a:r>
            <a:r>
              <a:rPr lang="en-US" sz="2400" b="1" dirty="0" err="1" smtClean="0">
                <a:solidFill>
                  <a:srgbClr val="002060"/>
                </a:solidFill>
                <a:latin typeface="Times New Roman" pitchFamily="18" charset="0"/>
                <a:cs typeface="Times New Roman" pitchFamily="18" charset="0"/>
              </a:rPr>
              <a:t>berasal</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dari</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kegiatan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investasi</a:t>
            </a:r>
            <a:r>
              <a:rPr lang="en-US" sz="2400" b="1" dirty="0" smtClean="0">
                <a:solidFill>
                  <a:srgbClr val="002060"/>
                </a:solidFill>
                <a:latin typeface="Times New Roman" pitchFamily="18" charset="0"/>
                <a:cs typeface="Times New Roman" pitchFamily="18" charset="0"/>
              </a:rPr>
              <a:t>:</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masuk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penjualan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investasi</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keluar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pembelian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investasi</a:t>
            </a:r>
            <a:r>
              <a:rPr lang="en-US" sz="2400" dirty="0" smtClean="0">
                <a:solidFill>
                  <a:srgbClr val="002060"/>
                </a:solidFill>
                <a:latin typeface="Times New Roman" pitchFamily="18" charset="0"/>
                <a:cs typeface="Times New Roman" pitchFamily="18" charset="0"/>
              </a:rPr>
              <a:t>	</a:t>
            </a:r>
            <a:r>
              <a:rPr lang="en-US" sz="2400" u="sng" dirty="0" err="1" smtClean="0">
                <a:solidFill>
                  <a:srgbClr val="002060"/>
                </a:solidFill>
                <a:latin typeface="Times New Roman" pitchFamily="18" charset="0"/>
                <a:cs typeface="Times New Roman" pitchFamily="18" charset="0"/>
              </a:rPr>
              <a:t>Rp.xxx</a:t>
            </a:r>
            <a:r>
              <a:rPr lang="en-US" sz="2400" dirty="0" smtClean="0">
                <a:solidFill>
                  <a:srgbClr val="002060"/>
                </a:solidFill>
                <a:latin typeface="Times New Roman" pitchFamily="18" charset="0"/>
                <a:cs typeface="Times New Roman" pitchFamily="18" charset="0"/>
              </a:rPr>
              <a:t>-/-</a:t>
            </a:r>
          </a:p>
          <a:p>
            <a:r>
              <a:rPr lang="en-US" sz="2400" dirty="0" err="1" smtClean="0">
                <a:solidFill>
                  <a:srgbClr val="002060"/>
                </a:solidFill>
                <a:latin typeface="Times New Roman" pitchFamily="18" charset="0"/>
                <a:cs typeface="Times New Roman" pitchFamily="18" charset="0"/>
              </a:rPr>
              <a:t>Aliran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bersih</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kegiatan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investasi</a:t>
            </a:r>
            <a:r>
              <a:rPr lang="en-US" sz="2400" dirty="0" smtClean="0">
                <a:solidFill>
                  <a:srgbClr val="002060"/>
                </a:solidFill>
                <a:latin typeface="Times New Roman" pitchFamily="18" charset="0"/>
                <a:cs typeface="Times New Roman" pitchFamily="18" charset="0"/>
              </a:rPr>
              <a:t>			      Rp.xxx</a:t>
            </a:r>
          </a:p>
          <a:p>
            <a:pPr>
              <a:buFont typeface="Arial" pitchFamily="34" charset="0"/>
              <a:buChar char="•"/>
            </a:pPr>
            <a:r>
              <a:rPr lang="en-US" sz="2400"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Arus</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kas</a:t>
            </a:r>
            <a:r>
              <a:rPr lang="en-US" sz="2400" b="1" dirty="0" smtClean="0">
                <a:solidFill>
                  <a:srgbClr val="002060"/>
                </a:solidFill>
                <a:latin typeface="Times New Roman" pitchFamily="18" charset="0"/>
                <a:cs typeface="Times New Roman" pitchFamily="18" charset="0"/>
              </a:rPr>
              <a:t> yang </a:t>
            </a:r>
            <a:r>
              <a:rPr lang="en-US" sz="2400" b="1" dirty="0" err="1" smtClean="0">
                <a:solidFill>
                  <a:srgbClr val="002060"/>
                </a:solidFill>
                <a:latin typeface="Times New Roman" pitchFamily="18" charset="0"/>
                <a:cs typeface="Times New Roman" pitchFamily="18" charset="0"/>
              </a:rPr>
              <a:t>berasal</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dari</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kegiatan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keuangan</a:t>
            </a:r>
            <a:r>
              <a:rPr lang="en-US" sz="2400" b="1" dirty="0" smtClean="0">
                <a:solidFill>
                  <a:srgbClr val="002060"/>
                </a:solidFill>
                <a:latin typeface="Times New Roman" pitchFamily="18" charset="0"/>
                <a:cs typeface="Times New Roman" pitchFamily="18" charset="0"/>
              </a:rPr>
              <a:t>:</a:t>
            </a:r>
            <a:endParaRPr lang="en-US" sz="2400" dirty="0" smtClean="0">
              <a:solidFill>
                <a:srgbClr val="002060"/>
              </a:solidFill>
              <a:latin typeface="Times New Roman" pitchFamily="18" charset="0"/>
              <a:cs typeface="Times New Roman" pitchFamily="18" charset="0"/>
            </a:endParaRP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diterima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penjualan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saham</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 -/-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u/ </a:t>
            </a:r>
            <a:r>
              <a:rPr lang="en-US" sz="2400" dirty="0" err="1" smtClean="0">
                <a:solidFill>
                  <a:srgbClr val="002060"/>
                </a:solidFill>
                <a:latin typeface="Times New Roman" pitchFamily="18" charset="0"/>
                <a:cs typeface="Times New Roman" pitchFamily="18" charset="0"/>
              </a:rPr>
              <a:t>membayar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dividen</a:t>
            </a:r>
            <a:r>
              <a:rPr lang="en-US" sz="2400" dirty="0" smtClean="0">
                <a:solidFill>
                  <a:srgbClr val="002060"/>
                </a:solidFill>
                <a:latin typeface="Times New Roman" pitchFamily="18" charset="0"/>
                <a:cs typeface="Times New Roman" pitchFamily="18" charset="0"/>
              </a:rPr>
              <a:t>                Rp.xxx</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u/ </a:t>
            </a:r>
            <a:r>
              <a:rPr lang="en-US" sz="2400" dirty="0" err="1" smtClean="0">
                <a:solidFill>
                  <a:srgbClr val="002060"/>
                </a:solidFill>
                <a:latin typeface="Times New Roman" pitchFamily="18" charset="0"/>
                <a:cs typeface="Times New Roman" pitchFamily="18" charset="0"/>
              </a:rPr>
              <a:t>membayar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hutang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obligasi</a:t>
            </a:r>
            <a:r>
              <a:rPr lang="en-US" sz="2400" dirty="0" smtClean="0">
                <a:solidFill>
                  <a:srgbClr val="002060"/>
                </a:solidFill>
                <a:latin typeface="Times New Roman" pitchFamily="18" charset="0"/>
                <a:cs typeface="Times New Roman" pitchFamily="18" charset="0"/>
              </a:rPr>
              <a:t>   </a:t>
            </a:r>
            <a:r>
              <a:rPr lang="en-US" sz="2400" u="sng" dirty="0" smtClean="0">
                <a:solidFill>
                  <a:srgbClr val="002060"/>
                </a:solidFill>
                <a:latin typeface="Times New Roman" pitchFamily="18" charset="0"/>
                <a:cs typeface="Times New Roman" pitchFamily="18" charset="0"/>
              </a:rPr>
              <a:t>Rp.xxx </a:t>
            </a:r>
            <a:r>
              <a:rPr lang="en-US" sz="2400" dirty="0" smtClean="0">
                <a:solidFill>
                  <a:srgbClr val="002060"/>
                </a:solidFill>
                <a:latin typeface="Times New Roman" pitchFamily="18" charset="0"/>
                <a:cs typeface="Times New Roman" pitchFamily="18" charset="0"/>
              </a:rPr>
              <a:t> </a:t>
            </a:r>
            <a:r>
              <a:rPr lang="en-US" sz="2400" u="sng" dirty="0" err="1" smtClean="0">
                <a:solidFill>
                  <a:srgbClr val="002060"/>
                </a:solidFill>
                <a:latin typeface="Times New Roman" pitchFamily="18" charset="0"/>
                <a:cs typeface="Times New Roman" pitchFamily="18" charset="0"/>
              </a:rPr>
              <a:t>Rp.xxx</a:t>
            </a:r>
            <a:r>
              <a:rPr lang="en-US" sz="2400" u="sng" dirty="0" smtClean="0">
                <a:solidFill>
                  <a:srgbClr val="002060"/>
                </a:solidFill>
                <a:latin typeface="Times New Roman" pitchFamily="18" charset="0"/>
                <a:cs typeface="Times New Roman" pitchFamily="18" charset="0"/>
              </a:rPr>
              <a:t>-/-</a:t>
            </a:r>
          </a:p>
          <a:p>
            <a:r>
              <a:rPr lang="en-US" sz="2400" dirty="0" err="1" smtClean="0">
                <a:solidFill>
                  <a:srgbClr val="002060"/>
                </a:solidFill>
                <a:latin typeface="Times New Roman" pitchFamily="18" charset="0"/>
                <a:cs typeface="Times New Roman" pitchFamily="18" charset="0"/>
              </a:rPr>
              <a:t>Aliran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bersih</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kegiatan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keuangan</a:t>
            </a:r>
            <a:r>
              <a:rPr lang="en-US" sz="2400" dirty="0" smtClean="0">
                <a:solidFill>
                  <a:srgbClr val="002060"/>
                </a:solidFill>
                <a:latin typeface="Times New Roman" pitchFamily="18" charset="0"/>
                <a:cs typeface="Times New Roman" pitchFamily="18" charset="0"/>
              </a:rPr>
              <a:t>			      Rp.xxx	</a:t>
            </a:r>
          </a:p>
          <a:p>
            <a:r>
              <a:rPr lang="en-US" sz="2400" dirty="0" smtClean="0">
                <a:solidFill>
                  <a:srgbClr val="002060"/>
                </a:solidFill>
                <a:latin typeface="Times New Roman" pitchFamily="18" charset="0"/>
                <a:cs typeface="Times New Roman" pitchFamily="18" charset="0"/>
              </a:rPr>
              <a:t>						</a:t>
            </a:r>
          </a:p>
          <a:p>
            <a:endParaRPr lang="en-US" sz="2400" u="sng" dirty="0" smtClean="0">
              <a:solidFill>
                <a:srgbClr val="002060"/>
              </a:solidFill>
              <a:latin typeface="Times New Roman" pitchFamily="18" charset="0"/>
              <a:cs typeface="Times New Roman" pitchFamily="18" charset="0"/>
            </a:endParaRPr>
          </a:p>
          <a:p>
            <a:endParaRPr lang="en-US" sz="2400" dirty="0" smtClean="0">
              <a:solidFill>
                <a:srgbClr val="002060"/>
              </a:solidFill>
              <a:latin typeface="Times New Roman" pitchFamily="18" charset="0"/>
              <a:cs typeface="Times New Roman" pitchFamily="18" charset="0"/>
            </a:endParaRPr>
          </a:p>
          <a:p>
            <a:endParaRPr lang="en-US" sz="2400" dirty="0" smtClean="0">
              <a:solidFill>
                <a:srgbClr val="002060"/>
              </a:solidFill>
              <a:latin typeface="Times New Roman" pitchFamily="18" charset="0"/>
              <a:cs typeface="Times New Roman" pitchFamily="18" charset="0"/>
            </a:endParaRPr>
          </a:p>
          <a:p>
            <a:r>
              <a:rPr lang="en-US" sz="2400" b="1" u="sng" dirty="0" smtClean="0">
                <a:solidFill>
                  <a:srgbClr val="002060"/>
                </a:solidFill>
                <a:latin typeface="Times New Roman" pitchFamily="18" charset="0"/>
                <a:cs typeface="Times New Roman" pitchFamily="18" charset="0"/>
              </a:rPr>
              <a:t>    </a:t>
            </a:r>
          </a:p>
          <a:p>
            <a:r>
              <a:rPr lang="en-US" sz="2400" dirty="0" smtClean="0">
                <a:solidFill>
                  <a:srgbClr val="002060"/>
                </a:solidFill>
                <a:latin typeface="Times New Roman" pitchFamily="18" charset="0"/>
                <a:cs typeface="Times New Roman" pitchFamily="18" charset="0"/>
              </a:rPr>
              <a:t>     	</a:t>
            </a:r>
          </a:p>
          <a:p>
            <a:endParaRPr lang="en-US" sz="2400" u="sng" dirty="0" smtClean="0">
              <a:solidFill>
                <a:srgbClr val="002060"/>
              </a:solidFill>
              <a:latin typeface="Times New Roman" pitchFamily="18" charset="0"/>
              <a:cs typeface="Times New Roman" pitchFamily="18" charset="0"/>
            </a:endParaRPr>
          </a:p>
          <a:p>
            <a:endParaRPr lang="en-US" sz="2400" u="sng" dirty="0" smtClean="0">
              <a:solidFill>
                <a:srgbClr val="002060"/>
              </a:solidFill>
              <a:latin typeface="Times New Roman" pitchFamily="18" charset="0"/>
              <a:cs typeface="Times New Roman" pitchFamily="18" charset="0"/>
            </a:endParaRPr>
          </a:p>
          <a:p>
            <a:r>
              <a:rPr lang="en-US" sz="2400" dirty="0" smtClean="0">
                <a:solidFill>
                  <a:srgbClr val="002060"/>
                </a:solidFill>
                <a:latin typeface="Times New Roman" pitchFamily="18" charset="0"/>
                <a:cs typeface="Times New Roman" pitchFamily="18" charset="0"/>
              </a:rPr>
              <a:t> </a:t>
            </a:r>
            <a:endParaRPr lang="en-US" sz="2400" dirty="0">
              <a:solidFill>
                <a:srgbClr val="00206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838200" y="914400"/>
            <a:ext cx="7901522" cy="2677656"/>
          </a:xfrm>
          <a:prstGeom prst="rect">
            <a:avLst/>
          </a:prstGeom>
          <a:noFill/>
        </p:spPr>
        <p:txBody>
          <a:bodyPr wrap="none" rtlCol="0">
            <a:spAutoFit/>
          </a:bodyPr>
          <a:lstStyle/>
          <a:p>
            <a:r>
              <a:rPr lang="en-US" sz="2400" dirty="0" err="1" smtClean="0">
                <a:solidFill>
                  <a:srgbClr val="002060"/>
                </a:solidFill>
                <a:latin typeface="Times New Roman" pitchFamily="18" charset="0"/>
                <a:cs typeface="Times New Roman" pitchFamily="18" charset="0"/>
              </a:rPr>
              <a:t>Aliran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kegiatan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operasi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Rp</a:t>
            </a:r>
            <a:r>
              <a:rPr lang="en-US" sz="2400" dirty="0" smtClean="0">
                <a:solidFill>
                  <a:srgbClr val="002060"/>
                </a:solidFill>
                <a:latin typeface="Times New Roman" pitchFamily="18" charset="0"/>
                <a:cs typeface="Times New Roman" pitchFamily="18" charset="0"/>
              </a:rPr>
              <a:t>. xxx</a:t>
            </a:r>
          </a:p>
          <a:p>
            <a:r>
              <a:rPr lang="en-US" sz="2400" dirty="0" err="1" smtClean="0">
                <a:solidFill>
                  <a:srgbClr val="002060"/>
                </a:solidFill>
                <a:latin typeface="Times New Roman" pitchFamily="18" charset="0"/>
                <a:cs typeface="Times New Roman" pitchFamily="18" charset="0"/>
              </a:rPr>
              <a:t>Aliran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kegiatan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investasi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Rp</a:t>
            </a:r>
            <a:r>
              <a:rPr lang="en-US" sz="2400" dirty="0" smtClean="0">
                <a:solidFill>
                  <a:srgbClr val="002060"/>
                </a:solidFill>
                <a:latin typeface="Times New Roman" pitchFamily="18" charset="0"/>
                <a:cs typeface="Times New Roman" pitchFamily="18" charset="0"/>
              </a:rPr>
              <a:t>. xxx</a:t>
            </a:r>
          </a:p>
          <a:p>
            <a:r>
              <a:rPr lang="en-US" sz="2400" dirty="0" err="1" smtClean="0">
                <a:solidFill>
                  <a:srgbClr val="002060"/>
                </a:solidFill>
                <a:latin typeface="Times New Roman" pitchFamily="18" charset="0"/>
                <a:cs typeface="Times New Roman" pitchFamily="18" charset="0"/>
              </a:rPr>
              <a:t>Aliran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dari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kegiatan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kauangan</a:t>
            </a:r>
            <a:r>
              <a:rPr lang="en-US" sz="2400" dirty="0" smtClean="0">
                <a:solidFill>
                  <a:srgbClr val="002060"/>
                </a:solidFill>
                <a:latin typeface="Times New Roman" pitchFamily="18" charset="0"/>
                <a:cs typeface="Times New Roman" pitchFamily="18" charset="0"/>
              </a:rPr>
              <a:t>			</a:t>
            </a:r>
            <a:r>
              <a:rPr lang="en-US" sz="2400" u="sng" dirty="0" err="1" smtClean="0">
                <a:solidFill>
                  <a:srgbClr val="002060"/>
                </a:solidFill>
                <a:latin typeface="Times New Roman" pitchFamily="18" charset="0"/>
                <a:cs typeface="Times New Roman" pitchFamily="18" charset="0"/>
              </a:rPr>
              <a:t>Rp</a:t>
            </a:r>
            <a:r>
              <a:rPr lang="en-US" sz="2400" u="sng" dirty="0" smtClean="0">
                <a:solidFill>
                  <a:srgbClr val="002060"/>
                </a:solidFill>
                <a:latin typeface="Times New Roman" pitchFamily="18" charset="0"/>
                <a:cs typeface="Times New Roman" pitchFamily="18" charset="0"/>
              </a:rPr>
              <a:t>. xxx</a:t>
            </a:r>
            <a:r>
              <a:rPr lang="en-US" sz="2400" dirty="0" smtClean="0">
                <a:solidFill>
                  <a:srgbClr val="002060"/>
                </a:solidFill>
                <a:latin typeface="Times New Roman" pitchFamily="18" charset="0"/>
                <a:cs typeface="Times New Roman" pitchFamily="18" charset="0"/>
              </a:rPr>
              <a:t>+</a:t>
            </a:r>
          </a:p>
          <a:p>
            <a:r>
              <a:rPr lang="en-US" sz="2400" b="1" dirty="0" err="1" smtClean="0">
                <a:solidFill>
                  <a:srgbClr val="002060"/>
                </a:solidFill>
                <a:latin typeface="Times New Roman" pitchFamily="18" charset="0"/>
                <a:cs typeface="Times New Roman" pitchFamily="18" charset="0"/>
              </a:rPr>
              <a:t>Kenaikan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Kas</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Rp</a:t>
            </a:r>
            <a:r>
              <a:rPr lang="en-US" sz="2400" b="1" dirty="0" smtClean="0">
                <a:solidFill>
                  <a:srgbClr val="002060"/>
                </a:solidFill>
                <a:latin typeface="Times New Roman" pitchFamily="18" charset="0"/>
                <a:cs typeface="Times New Roman" pitchFamily="18" charset="0"/>
              </a:rPr>
              <a:t>. xxx</a:t>
            </a:r>
          </a:p>
          <a:p>
            <a:r>
              <a:rPr lang="en-US" sz="2400" b="1" dirty="0" err="1" smtClean="0">
                <a:solidFill>
                  <a:srgbClr val="002060"/>
                </a:solidFill>
                <a:latin typeface="Times New Roman" pitchFamily="18" charset="0"/>
                <a:cs typeface="Times New Roman" pitchFamily="18" charset="0"/>
              </a:rPr>
              <a:t>Saldo</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kas</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pada</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awal</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tahun</a:t>
            </a:r>
            <a:r>
              <a:rPr lang="en-US" sz="2400" b="1" dirty="0" smtClean="0">
                <a:solidFill>
                  <a:srgbClr val="002060"/>
                </a:solidFill>
                <a:latin typeface="Times New Roman" pitchFamily="18" charset="0"/>
                <a:cs typeface="Times New Roman" pitchFamily="18" charset="0"/>
              </a:rPr>
              <a:t>				</a:t>
            </a:r>
            <a:r>
              <a:rPr lang="en-US" sz="2400" b="1" u="sng" dirty="0" err="1" smtClean="0">
                <a:solidFill>
                  <a:srgbClr val="002060"/>
                </a:solidFill>
                <a:latin typeface="Times New Roman" pitchFamily="18" charset="0"/>
                <a:cs typeface="Times New Roman" pitchFamily="18" charset="0"/>
              </a:rPr>
              <a:t>Rp</a:t>
            </a:r>
            <a:r>
              <a:rPr lang="en-US" sz="2400" b="1" u="sng" dirty="0" smtClean="0">
                <a:solidFill>
                  <a:srgbClr val="002060"/>
                </a:solidFill>
                <a:latin typeface="Times New Roman" pitchFamily="18" charset="0"/>
                <a:cs typeface="Times New Roman" pitchFamily="18" charset="0"/>
              </a:rPr>
              <a:t>. xxx+</a:t>
            </a:r>
            <a:endParaRPr lang="en-US" sz="2400" b="1" dirty="0" smtClean="0">
              <a:solidFill>
                <a:srgbClr val="002060"/>
              </a:solidFill>
              <a:latin typeface="Times New Roman" pitchFamily="18" charset="0"/>
              <a:cs typeface="Times New Roman" pitchFamily="18" charset="0"/>
            </a:endParaRPr>
          </a:p>
          <a:p>
            <a:r>
              <a:rPr lang="en-US" sz="2400" b="1" dirty="0" err="1" smtClean="0">
                <a:solidFill>
                  <a:srgbClr val="002060"/>
                </a:solidFill>
                <a:latin typeface="Times New Roman" pitchFamily="18" charset="0"/>
                <a:cs typeface="Times New Roman" pitchFamily="18" charset="0"/>
              </a:rPr>
              <a:t>Saldo</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kas</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pada</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akhir</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tahun</a:t>
            </a:r>
            <a:r>
              <a:rPr lang="en-US" sz="2400" b="1" dirty="0" smtClean="0">
                <a:solidFill>
                  <a:srgbClr val="002060"/>
                </a:solidFill>
                <a:latin typeface="Times New Roman" pitchFamily="18" charset="0"/>
                <a:cs typeface="Times New Roman" pitchFamily="18" charset="0"/>
              </a:rPr>
              <a:t>				</a:t>
            </a:r>
            <a:r>
              <a:rPr lang="en-US" sz="2400" b="1" dirty="0" err="1" smtClean="0">
                <a:solidFill>
                  <a:srgbClr val="002060"/>
                </a:solidFill>
                <a:latin typeface="Times New Roman" pitchFamily="18" charset="0"/>
                <a:cs typeface="Times New Roman" pitchFamily="18" charset="0"/>
              </a:rPr>
              <a:t>Rp</a:t>
            </a:r>
            <a:r>
              <a:rPr lang="en-US" sz="2400" b="1" dirty="0" smtClean="0">
                <a:solidFill>
                  <a:srgbClr val="002060"/>
                </a:solidFill>
                <a:latin typeface="Times New Roman" pitchFamily="18" charset="0"/>
                <a:cs typeface="Times New Roman" pitchFamily="18" charset="0"/>
              </a:rPr>
              <a:t>. xxx</a:t>
            </a:r>
          </a:p>
          <a:p>
            <a:endParaRPr lang="en-US" sz="2400" dirty="0">
              <a:solidFill>
                <a:srgbClr val="002060"/>
              </a:solidFill>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extBox 3"/>
          <p:cNvSpPr txBox="1"/>
          <p:nvPr/>
        </p:nvSpPr>
        <p:spPr>
          <a:xfrm>
            <a:off x="838200" y="685801"/>
            <a:ext cx="5646097" cy="954107"/>
          </a:xfrm>
          <a:prstGeom prst="rect">
            <a:avLst/>
          </a:prstGeom>
          <a:noFill/>
        </p:spPr>
        <p:txBody>
          <a:bodyPr wrap="square" rtlCol="0">
            <a:spAutoFit/>
          </a:bodyPr>
          <a:lstStyle/>
          <a:p>
            <a:endParaRPr lang="en-US" sz="2800" dirty="0" smtClean="0">
              <a:solidFill>
                <a:srgbClr val="002060"/>
              </a:solidFill>
              <a:latin typeface="Algerian" pitchFamily="82" charset="0"/>
            </a:endParaRPr>
          </a:p>
          <a:p>
            <a:r>
              <a:rPr lang="en-US" sz="2800" dirty="0" err="1" smtClean="0">
                <a:solidFill>
                  <a:srgbClr val="002060"/>
                </a:solidFill>
                <a:latin typeface="Algerian" pitchFamily="82" charset="0"/>
              </a:rPr>
              <a:t>Tujuan</a:t>
            </a:r>
            <a:r>
              <a:rPr lang="en-US" sz="2800" dirty="0" smtClean="0">
                <a:solidFill>
                  <a:srgbClr val="002060"/>
                </a:solidFill>
                <a:latin typeface="Algerian" pitchFamily="82" charset="0"/>
              </a:rPr>
              <a:t> </a:t>
            </a:r>
            <a:r>
              <a:rPr lang="en-US" sz="2800" dirty="0" err="1" smtClean="0">
                <a:solidFill>
                  <a:srgbClr val="002060"/>
                </a:solidFill>
                <a:latin typeface="Algerian" pitchFamily="82" charset="0"/>
              </a:rPr>
              <a:t>PeLaporan</a:t>
            </a:r>
            <a:r>
              <a:rPr lang="en-US" sz="2800" dirty="0" smtClean="0">
                <a:solidFill>
                  <a:srgbClr val="002060"/>
                </a:solidFill>
                <a:latin typeface="Algerian" pitchFamily="82" charset="0"/>
              </a:rPr>
              <a:t> </a:t>
            </a:r>
            <a:r>
              <a:rPr lang="en-US" sz="2800" dirty="0" err="1" smtClean="0">
                <a:solidFill>
                  <a:srgbClr val="002060"/>
                </a:solidFill>
                <a:latin typeface="Algerian" pitchFamily="82" charset="0"/>
              </a:rPr>
              <a:t>Keuangan</a:t>
            </a:r>
            <a:endParaRPr lang="en-US" sz="2800" dirty="0">
              <a:solidFill>
                <a:srgbClr val="002060"/>
              </a:solidFill>
              <a:latin typeface="Algerian" pitchFamily="82" charset="0"/>
            </a:endParaRPr>
          </a:p>
        </p:txBody>
      </p:sp>
      <p:sp>
        <p:nvSpPr>
          <p:cNvPr id="6" name="TextBox 5"/>
          <p:cNvSpPr txBox="1"/>
          <p:nvPr/>
        </p:nvSpPr>
        <p:spPr>
          <a:xfrm>
            <a:off x="381000" y="2590800"/>
            <a:ext cx="8382000" cy="2031325"/>
          </a:xfrm>
          <a:prstGeom prst="rect">
            <a:avLst/>
          </a:prstGeom>
          <a:noFill/>
        </p:spPr>
        <p:txBody>
          <a:bodyPr wrap="square" rtlCol="0">
            <a:spAutoFit/>
          </a:bodyPr>
          <a:lstStyle/>
          <a:p>
            <a:pPr>
              <a:buClr>
                <a:srgbClr val="002060"/>
              </a:buClr>
              <a:buFont typeface="Wingdings" pitchFamily="2" charset="2"/>
              <a:buChar char="Ø"/>
            </a:pPr>
            <a:r>
              <a:rPr lang="en-US" dirty="0" smtClean="0"/>
              <a:t> </a:t>
            </a:r>
            <a:r>
              <a:rPr lang="en-US" b="1" dirty="0" err="1" smtClean="0">
                <a:solidFill>
                  <a:srgbClr val="002060"/>
                </a:solidFill>
              </a:rPr>
              <a:t>Mengetahui</a:t>
            </a:r>
            <a:r>
              <a:rPr lang="en-US" b="1" dirty="0" smtClean="0">
                <a:solidFill>
                  <a:srgbClr val="002060"/>
                </a:solidFill>
              </a:rPr>
              <a:t> </a:t>
            </a:r>
            <a:r>
              <a:rPr lang="en-US" b="1" dirty="0" err="1" smtClean="0">
                <a:solidFill>
                  <a:srgbClr val="002060"/>
                </a:solidFill>
              </a:rPr>
              <a:t>posisi</a:t>
            </a:r>
            <a:r>
              <a:rPr lang="en-US" b="1" dirty="0" smtClean="0">
                <a:solidFill>
                  <a:srgbClr val="002060"/>
                </a:solidFill>
              </a:rPr>
              <a:t> </a:t>
            </a:r>
            <a:r>
              <a:rPr lang="en-US" b="1" dirty="0" err="1" smtClean="0">
                <a:solidFill>
                  <a:srgbClr val="002060"/>
                </a:solidFill>
              </a:rPr>
              <a:t>keuangan</a:t>
            </a:r>
            <a:r>
              <a:rPr lang="en-US" b="1" dirty="0" smtClean="0">
                <a:solidFill>
                  <a:srgbClr val="002060"/>
                </a:solidFill>
              </a:rPr>
              <a:t> </a:t>
            </a:r>
            <a:r>
              <a:rPr lang="en-US" b="1" dirty="0" err="1" smtClean="0">
                <a:solidFill>
                  <a:srgbClr val="002060"/>
                </a:solidFill>
              </a:rPr>
              <a:t>perusahaan</a:t>
            </a:r>
            <a:r>
              <a:rPr lang="en-US" b="1" dirty="0" smtClean="0">
                <a:solidFill>
                  <a:srgbClr val="002060"/>
                </a:solidFill>
              </a:rPr>
              <a:t> (</a:t>
            </a:r>
            <a:r>
              <a:rPr lang="en-US" b="1" dirty="0" err="1" smtClean="0">
                <a:solidFill>
                  <a:srgbClr val="002060"/>
                </a:solidFill>
              </a:rPr>
              <a:t>Likuiditas</a:t>
            </a:r>
            <a:r>
              <a:rPr lang="en-US" b="1" dirty="0">
                <a:solidFill>
                  <a:srgbClr val="002060"/>
                </a:solidFill>
              </a:rPr>
              <a:t> </a:t>
            </a:r>
            <a:r>
              <a:rPr lang="en-US" b="1" dirty="0" smtClean="0">
                <a:solidFill>
                  <a:srgbClr val="002060"/>
                </a:solidFill>
              </a:rPr>
              <a:t>&amp;  </a:t>
            </a:r>
          </a:p>
          <a:p>
            <a:pPr>
              <a:buClr>
                <a:srgbClr val="002060"/>
              </a:buClr>
            </a:pPr>
            <a:r>
              <a:rPr lang="en-US" b="1" dirty="0">
                <a:solidFill>
                  <a:srgbClr val="002060"/>
                </a:solidFill>
              </a:rPr>
              <a:t> </a:t>
            </a:r>
            <a:r>
              <a:rPr lang="en-US" b="1" dirty="0" smtClean="0">
                <a:solidFill>
                  <a:srgbClr val="002060"/>
                </a:solidFill>
              </a:rPr>
              <a:t>  </a:t>
            </a:r>
            <a:r>
              <a:rPr lang="en-US" b="1" dirty="0" err="1" smtClean="0">
                <a:solidFill>
                  <a:srgbClr val="002060"/>
                </a:solidFill>
              </a:rPr>
              <a:t>solvensi</a:t>
            </a:r>
            <a:endParaRPr lang="en-US" b="1" dirty="0" smtClean="0">
              <a:solidFill>
                <a:srgbClr val="002060"/>
              </a:solidFill>
            </a:endParaRPr>
          </a:p>
          <a:p>
            <a:pPr>
              <a:buClr>
                <a:srgbClr val="002060"/>
              </a:buClr>
              <a:buFont typeface="Wingdings" pitchFamily="2" charset="2"/>
              <a:buChar char="Ø"/>
            </a:pPr>
            <a:r>
              <a:rPr lang="en-US" b="1" dirty="0">
                <a:solidFill>
                  <a:srgbClr val="002060"/>
                </a:solidFill>
              </a:rPr>
              <a:t> </a:t>
            </a:r>
            <a:r>
              <a:rPr lang="en-US" b="1" dirty="0" err="1" smtClean="0">
                <a:solidFill>
                  <a:srgbClr val="002060"/>
                </a:solidFill>
              </a:rPr>
              <a:t>Kemampuan</a:t>
            </a:r>
            <a:r>
              <a:rPr lang="en-US" b="1" dirty="0" smtClean="0">
                <a:solidFill>
                  <a:srgbClr val="002060"/>
                </a:solidFill>
              </a:rPr>
              <a:t> </a:t>
            </a:r>
            <a:r>
              <a:rPr lang="en-US" b="1" dirty="0" err="1" smtClean="0">
                <a:solidFill>
                  <a:srgbClr val="002060"/>
                </a:solidFill>
              </a:rPr>
              <a:t>perusahaan</a:t>
            </a:r>
            <a:r>
              <a:rPr lang="en-US" b="1" dirty="0" smtClean="0">
                <a:solidFill>
                  <a:srgbClr val="002060"/>
                </a:solidFill>
              </a:rPr>
              <a:t> </a:t>
            </a:r>
            <a:r>
              <a:rPr lang="en-US" b="1" dirty="0" err="1" smtClean="0">
                <a:solidFill>
                  <a:srgbClr val="002060"/>
                </a:solidFill>
              </a:rPr>
              <a:t>menghasilkan</a:t>
            </a:r>
            <a:r>
              <a:rPr lang="en-US" b="1" dirty="0" smtClean="0">
                <a:solidFill>
                  <a:srgbClr val="002060"/>
                </a:solidFill>
              </a:rPr>
              <a:t> </a:t>
            </a:r>
            <a:r>
              <a:rPr lang="en-US" b="1" dirty="0" err="1" smtClean="0">
                <a:solidFill>
                  <a:srgbClr val="002060"/>
                </a:solidFill>
              </a:rPr>
              <a:t>laba</a:t>
            </a:r>
            <a:r>
              <a:rPr lang="en-US" b="1" dirty="0" smtClean="0">
                <a:solidFill>
                  <a:srgbClr val="002060"/>
                </a:solidFill>
              </a:rPr>
              <a:t> (Earning Power)</a:t>
            </a:r>
          </a:p>
          <a:p>
            <a:pPr>
              <a:buClr>
                <a:srgbClr val="002060"/>
              </a:buClr>
              <a:buFont typeface="Wingdings" pitchFamily="2" charset="2"/>
              <a:buChar char="Ø"/>
            </a:pPr>
            <a:r>
              <a:rPr lang="en-US" b="1" dirty="0" smtClean="0">
                <a:solidFill>
                  <a:srgbClr val="002060"/>
                </a:solidFill>
              </a:rPr>
              <a:t> </a:t>
            </a:r>
            <a:r>
              <a:rPr lang="en-US" b="1" dirty="0" err="1" smtClean="0">
                <a:solidFill>
                  <a:srgbClr val="002060"/>
                </a:solidFill>
              </a:rPr>
              <a:t>Kemampuan</a:t>
            </a:r>
            <a:r>
              <a:rPr lang="en-US" b="1" dirty="0" smtClean="0">
                <a:solidFill>
                  <a:srgbClr val="002060"/>
                </a:solidFill>
              </a:rPr>
              <a:t> </a:t>
            </a:r>
            <a:r>
              <a:rPr lang="en-US" b="1" dirty="0" err="1" smtClean="0">
                <a:solidFill>
                  <a:srgbClr val="002060"/>
                </a:solidFill>
              </a:rPr>
              <a:t>perusahaan</a:t>
            </a:r>
            <a:r>
              <a:rPr lang="en-US" b="1" dirty="0" smtClean="0">
                <a:solidFill>
                  <a:srgbClr val="002060"/>
                </a:solidFill>
              </a:rPr>
              <a:t> </a:t>
            </a:r>
            <a:r>
              <a:rPr lang="en-US" b="1" dirty="0" err="1" smtClean="0">
                <a:solidFill>
                  <a:srgbClr val="002060"/>
                </a:solidFill>
              </a:rPr>
              <a:t>mendatangkan</a:t>
            </a:r>
            <a:r>
              <a:rPr lang="en-US" b="1" dirty="0" smtClean="0">
                <a:solidFill>
                  <a:srgbClr val="002060"/>
                </a:solidFill>
              </a:rPr>
              <a:t> </a:t>
            </a:r>
            <a:r>
              <a:rPr lang="en-US" b="1" dirty="0" err="1" smtClean="0">
                <a:solidFill>
                  <a:srgbClr val="002060"/>
                </a:solidFill>
              </a:rPr>
              <a:t>aliran</a:t>
            </a:r>
            <a:r>
              <a:rPr lang="en-US" b="1" dirty="0" smtClean="0">
                <a:solidFill>
                  <a:srgbClr val="002060"/>
                </a:solidFill>
              </a:rPr>
              <a:t> </a:t>
            </a:r>
            <a:r>
              <a:rPr lang="en-US" b="1" dirty="0" err="1" smtClean="0">
                <a:solidFill>
                  <a:srgbClr val="002060"/>
                </a:solidFill>
              </a:rPr>
              <a:t>kas</a:t>
            </a:r>
            <a:r>
              <a:rPr lang="en-US" b="1" dirty="0" smtClean="0">
                <a:solidFill>
                  <a:srgbClr val="002060"/>
                </a:solidFill>
              </a:rPr>
              <a:t> (Cash </a:t>
            </a:r>
          </a:p>
          <a:p>
            <a:pPr>
              <a:buClr>
                <a:srgbClr val="002060"/>
              </a:buClr>
            </a:pPr>
            <a:r>
              <a:rPr lang="en-US" b="1" dirty="0">
                <a:solidFill>
                  <a:srgbClr val="002060"/>
                </a:solidFill>
              </a:rPr>
              <a:t> </a:t>
            </a:r>
            <a:r>
              <a:rPr lang="en-US" b="1" dirty="0" smtClean="0">
                <a:solidFill>
                  <a:srgbClr val="002060"/>
                </a:solidFill>
              </a:rPr>
              <a:t>  Flow)</a:t>
            </a:r>
          </a:p>
          <a:p>
            <a:pPr>
              <a:buClr>
                <a:srgbClr val="002060"/>
              </a:buClr>
              <a:buFont typeface="Wingdings" pitchFamily="2" charset="2"/>
              <a:buChar char="Ø"/>
            </a:pPr>
            <a:r>
              <a:rPr lang="en-US" b="1" dirty="0">
                <a:solidFill>
                  <a:srgbClr val="002060"/>
                </a:solidFill>
              </a:rPr>
              <a:t> </a:t>
            </a:r>
            <a:r>
              <a:rPr lang="en-US" b="1" dirty="0" err="1" smtClean="0">
                <a:solidFill>
                  <a:srgbClr val="002060"/>
                </a:solidFill>
              </a:rPr>
              <a:t>Prestasi</a:t>
            </a:r>
            <a:r>
              <a:rPr lang="en-US" b="1" dirty="0" smtClean="0">
                <a:solidFill>
                  <a:srgbClr val="002060"/>
                </a:solidFill>
              </a:rPr>
              <a:t> </a:t>
            </a:r>
            <a:r>
              <a:rPr lang="en-US" b="1" dirty="0" err="1" smtClean="0">
                <a:solidFill>
                  <a:srgbClr val="002060"/>
                </a:solidFill>
              </a:rPr>
              <a:t>manajemen</a:t>
            </a:r>
            <a:r>
              <a:rPr lang="en-US" b="1" dirty="0" smtClean="0">
                <a:solidFill>
                  <a:srgbClr val="002060"/>
                </a:solidFill>
              </a:rPr>
              <a:t> </a:t>
            </a:r>
            <a:r>
              <a:rPr lang="en-US" b="1" dirty="0" err="1" smtClean="0">
                <a:solidFill>
                  <a:srgbClr val="002060"/>
                </a:solidFill>
              </a:rPr>
              <a:t>dalam</a:t>
            </a:r>
            <a:r>
              <a:rPr lang="en-US" b="1" dirty="0" smtClean="0">
                <a:solidFill>
                  <a:srgbClr val="002060"/>
                </a:solidFill>
              </a:rPr>
              <a:t> </a:t>
            </a:r>
            <a:r>
              <a:rPr lang="en-US" b="1" dirty="0" err="1" smtClean="0">
                <a:solidFill>
                  <a:srgbClr val="002060"/>
                </a:solidFill>
              </a:rPr>
              <a:t>mengelola</a:t>
            </a:r>
            <a:r>
              <a:rPr lang="en-US" b="1" dirty="0" smtClean="0">
                <a:solidFill>
                  <a:srgbClr val="002060"/>
                </a:solidFill>
              </a:rPr>
              <a:t> </a:t>
            </a:r>
            <a:r>
              <a:rPr lang="en-US" b="1" dirty="0" err="1" smtClean="0">
                <a:solidFill>
                  <a:srgbClr val="002060"/>
                </a:solidFill>
              </a:rPr>
              <a:t>sumber</a:t>
            </a:r>
            <a:r>
              <a:rPr lang="en-US" b="1" dirty="0" smtClean="0">
                <a:solidFill>
                  <a:srgbClr val="002060"/>
                </a:solidFill>
              </a:rPr>
              <a:t> </a:t>
            </a:r>
            <a:r>
              <a:rPr lang="en-US" b="1" dirty="0" err="1" smtClean="0">
                <a:solidFill>
                  <a:srgbClr val="002060"/>
                </a:solidFill>
              </a:rPr>
              <a:t>ekonomik</a:t>
            </a:r>
            <a:endParaRPr lang="en-US" b="1" dirty="0" smtClean="0">
              <a:solidFill>
                <a:srgbClr val="002060"/>
              </a:solidFill>
            </a:endParaRPr>
          </a:p>
          <a:p>
            <a:pPr>
              <a:buClr>
                <a:srgbClr val="002060"/>
              </a:buClr>
              <a:buFont typeface="Wingdings" pitchFamily="2" charset="2"/>
              <a:buChar char="Ø"/>
            </a:pPr>
            <a:r>
              <a:rPr lang="en-US" b="1" dirty="0">
                <a:solidFill>
                  <a:srgbClr val="002060"/>
                </a:solidFill>
              </a:rPr>
              <a:t> </a:t>
            </a:r>
            <a:r>
              <a:rPr lang="en-US" b="1" dirty="0" err="1" smtClean="0">
                <a:solidFill>
                  <a:srgbClr val="002060"/>
                </a:solidFill>
              </a:rPr>
              <a:t>Pertanggungjawaban</a:t>
            </a:r>
            <a:r>
              <a:rPr lang="en-US" b="1" dirty="0" smtClean="0">
                <a:solidFill>
                  <a:srgbClr val="002060"/>
                </a:solidFill>
              </a:rPr>
              <a:t> </a:t>
            </a:r>
            <a:r>
              <a:rPr lang="en-US" b="1" dirty="0" err="1" smtClean="0">
                <a:solidFill>
                  <a:srgbClr val="002060"/>
                </a:solidFill>
              </a:rPr>
              <a:t>menajemen</a:t>
            </a:r>
            <a:endParaRPr lang="en-US" b="1" dirty="0">
              <a:solidFill>
                <a:srgbClr val="00206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Flowchart: Punched Tape 4"/>
          <p:cNvSpPr/>
          <p:nvPr/>
        </p:nvSpPr>
        <p:spPr>
          <a:xfrm>
            <a:off x="609600" y="381000"/>
            <a:ext cx="8153400" cy="5181600"/>
          </a:xfrm>
          <a:prstGeom prst="flowChartPunchedTap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rgbClr val="002060"/>
                </a:solidFill>
              </a:rPr>
              <a:t>Analisis</a:t>
            </a:r>
            <a:r>
              <a:rPr lang="en-US" b="1" dirty="0" smtClean="0">
                <a:solidFill>
                  <a:srgbClr val="002060"/>
                </a:solidFill>
              </a:rPr>
              <a:t> </a:t>
            </a:r>
            <a:r>
              <a:rPr lang="en-US" b="1" dirty="0" err="1" smtClean="0">
                <a:solidFill>
                  <a:srgbClr val="002060"/>
                </a:solidFill>
              </a:rPr>
              <a:t>Laporan</a:t>
            </a:r>
            <a:r>
              <a:rPr lang="en-US" b="1" dirty="0" smtClean="0">
                <a:solidFill>
                  <a:srgbClr val="002060"/>
                </a:solidFill>
              </a:rPr>
              <a:t> </a:t>
            </a:r>
            <a:r>
              <a:rPr lang="en-US" b="1" dirty="0" err="1" smtClean="0">
                <a:solidFill>
                  <a:srgbClr val="002060"/>
                </a:solidFill>
              </a:rPr>
              <a:t>Keuangan</a:t>
            </a:r>
            <a:r>
              <a:rPr lang="en-US" b="1" dirty="0" smtClean="0">
                <a:solidFill>
                  <a:srgbClr val="002060"/>
                </a:solidFill>
              </a:rPr>
              <a:t> </a:t>
            </a:r>
            <a:r>
              <a:rPr lang="en-US" b="1" dirty="0" err="1" smtClean="0">
                <a:solidFill>
                  <a:srgbClr val="002060"/>
                </a:solidFill>
              </a:rPr>
              <a:t>adalah</a:t>
            </a:r>
            <a:r>
              <a:rPr lang="en-US" b="1" dirty="0" smtClean="0">
                <a:solidFill>
                  <a:srgbClr val="002060"/>
                </a:solidFill>
              </a:rPr>
              <a:t> </a:t>
            </a:r>
            <a:r>
              <a:rPr lang="en-US" b="1" dirty="0" err="1" smtClean="0">
                <a:solidFill>
                  <a:srgbClr val="002060"/>
                </a:solidFill>
              </a:rPr>
              <a:t>suatu</a:t>
            </a:r>
            <a:r>
              <a:rPr lang="en-US" b="1" dirty="0" smtClean="0">
                <a:solidFill>
                  <a:srgbClr val="002060"/>
                </a:solidFill>
              </a:rPr>
              <a:t> </a:t>
            </a:r>
            <a:r>
              <a:rPr lang="en-US" b="1" dirty="0" err="1" smtClean="0">
                <a:solidFill>
                  <a:srgbClr val="002060"/>
                </a:solidFill>
              </a:rPr>
              <a:t>kegiatan</a:t>
            </a:r>
            <a:r>
              <a:rPr lang="en-US" b="1" dirty="0" smtClean="0">
                <a:solidFill>
                  <a:srgbClr val="002060"/>
                </a:solidFill>
              </a:rPr>
              <a:t> </a:t>
            </a:r>
            <a:r>
              <a:rPr lang="en-US" b="1" dirty="0" err="1" smtClean="0">
                <a:solidFill>
                  <a:srgbClr val="002060"/>
                </a:solidFill>
              </a:rPr>
              <a:t>penilaian</a:t>
            </a:r>
            <a:r>
              <a:rPr lang="en-US" b="1" dirty="0" smtClean="0">
                <a:solidFill>
                  <a:srgbClr val="002060"/>
                </a:solidFill>
              </a:rPr>
              <a:t>, </a:t>
            </a:r>
            <a:r>
              <a:rPr lang="en-US" b="1" dirty="0" err="1" smtClean="0">
                <a:solidFill>
                  <a:srgbClr val="002060"/>
                </a:solidFill>
              </a:rPr>
              <a:t>penelahaan</a:t>
            </a:r>
            <a:r>
              <a:rPr lang="en-US" b="1" dirty="0" smtClean="0">
                <a:solidFill>
                  <a:srgbClr val="002060"/>
                </a:solidFill>
              </a:rPr>
              <a:t> </a:t>
            </a:r>
            <a:r>
              <a:rPr lang="en-US" b="1" dirty="0" err="1" smtClean="0">
                <a:solidFill>
                  <a:srgbClr val="002060"/>
                </a:solidFill>
              </a:rPr>
              <a:t>atas</a:t>
            </a:r>
            <a:r>
              <a:rPr lang="en-US" b="1" dirty="0" smtClean="0">
                <a:solidFill>
                  <a:srgbClr val="002060"/>
                </a:solidFill>
              </a:rPr>
              <a:t> </a:t>
            </a:r>
            <a:r>
              <a:rPr lang="en-US" b="1" dirty="0" err="1" smtClean="0">
                <a:solidFill>
                  <a:srgbClr val="002060"/>
                </a:solidFill>
              </a:rPr>
              <a:t>laporan</a:t>
            </a:r>
            <a:r>
              <a:rPr lang="en-US" b="1" dirty="0" smtClean="0">
                <a:solidFill>
                  <a:srgbClr val="002060"/>
                </a:solidFill>
              </a:rPr>
              <a:t> </a:t>
            </a:r>
            <a:r>
              <a:rPr lang="en-US" b="1" dirty="0" err="1" smtClean="0">
                <a:solidFill>
                  <a:srgbClr val="002060"/>
                </a:solidFill>
              </a:rPr>
              <a:t>keuangan</a:t>
            </a:r>
            <a:r>
              <a:rPr lang="en-US" b="1" dirty="0" smtClean="0">
                <a:solidFill>
                  <a:srgbClr val="002060"/>
                </a:solidFill>
              </a:rPr>
              <a:t> </a:t>
            </a:r>
            <a:r>
              <a:rPr lang="en-US" b="1" dirty="0" err="1" smtClean="0">
                <a:solidFill>
                  <a:srgbClr val="002060"/>
                </a:solidFill>
              </a:rPr>
              <a:t>perusahaan</a:t>
            </a:r>
            <a:r>
              <a:rPr lang="en-US" b="1" dirty="0" smtClean="0">
                <a:solidFill>
                  <a:srgbClr val="002060"/>
                </a:solidFill>
              </a:rPr>
              <a:t> </a:t>
            </a:r>
            <a:r>
              <a:rPr lang="en-US" b="1" dirty="0" err="1" smtClean="0">
                <a:solidFill>
                  <a:srgbClr val="002060"/>
                </a:solidFill>
              </a:rPr>
              <a:t>dengan</a:t>
            </a:r>
            <a:r>
              <a:rPr lang="en-US" b="1" dirty="0" smtClean="0">
                <a:solidFill>
                  <a:srgbClr val="002060"/>
                </a:solidFill>
              </a:rPr>
              <a:t> </a:t>
            </a:r>
            <a:r>
              <a:rPr lang="en-US" b="1" dirty="0" err="1" smtClean="0">
                <a:solidFill>
                  <a:srgbClr val="002060"/>
                </a:solidFill>
              </a:rPr>
              <a:t>mendasarkan</a:t>
            </a:r>
            <a:r>
              <a:rPr lang="en-US" b="1" dirty="0" smtClean="0">
                <a:solidFill>
                  <a:srgbClr val="002060"/>
                </a:solidFill>
              </a:rPr>
              <a:t> </a:t>
            </a:r>
            <a:r>
              <a:rPr lang="en-US" b="1" dirty="0" err="1" smtClean="0">
                <a:solidFill>
                  <a:srgbClr val="002060"/>
                </a:solidFill>
              </a:rPr>
              <a:t>kepada</a:t>
            </a:r>
            <a:r>
              <a:rPr lang="en-US" b="1" dirty="0" smtClean="0">
                <a:solidFill>
                  <a:srgbClr val="002060"/>
                </a:solidFill>
              </a:rPr>
              <a:t> </a:t>
            </a:r>
            <a:r>
              <a:rPr lang="en-US" b="1" dirty="0" err="1" smtClean="0">
                <a:solidFill>
                  <a:srgbClr val="002060"/>
                </a:solidFill>
              </a:rPr>
              <a:t>beberapa</a:t>
            </a:r>
            <a:r>
              <a:rPr lang="en-US" b="1" dirty="0" smtClean="0">
                <a:solidFill>
                  <a:srgbClr val="002060"/>
                </a:solidFill>
              </a:rPr>
              <a:t> </a:t>
            </a:r>
            <a:r>
              <a:rPr lang="en-US" b="1" dirty="0" err="1" smtClean="0">
                <a:solidFill>
                  <a:srgbClr val="002060"/>
                </a:solidFill>
              </a:rPr>
              <a:t>metode</a:t>
            </a:r>
            <a:r>
              <a:rPr lang="en-US" b="1" dirty="0" smtClean="0">
                <a:solidFill>
                  <a:srgbClr val="002060"/>
                </a:solidFill>
              </a:rPr>
              <a:t> </a:t>
            </a:r>
            <a:r>
              <a:rPr lang="en-US" b="1" dirty="0" err="1" smtClean="0">
                <a:solidFill>
                  <a:srgbClr val="002060"/>
                </a:solidFill>
              </a:rPr>
              <a:t>dan</a:t>
            </a:r>
            <a:r>
              <a:rPr lang="en-US" b="1" dirty="0" smtClean="0">
                <a:solidFill>
                  <a:srgbClr val="002060"/>
                </a:solidFill>
              </a:rPr>
              <a:t> </a:t>
            </a:r>
            <a:r>
              <a:rPr lang="en-US" b="1" dirty="0" err="1" smtClean="0">
                <a:solidFill>
                  <a:srgbClr val="002060"/>
                </a:solidFill>
              </a:rPr>
              <a:t>teknik</a:t>
            </a:r>
            <a:r>
              <a:rPr lang="en-US" b="1" dirty="0" smtClean="0">
                <a:solidFill>
                  <a:srgbClr val="002060"/>
                </a:solidFill>
              </a:rPr>
              <a:t> </a:t>
            </a:r>
            <a:r>
              <a:rPr lang="en-US" b="1" dirty="0" err="1" smtClean="0">
                <a:solidFill>
                  <a:srgbClr val="002060"/>
                </a:solidFill>
              </a:rPr>
              <a:t>penganalisaannya</a:t>
            </a:r>
            <a:r>
              <a:rPr lang="en-US" b="1" dirty="0" smtClean="0">
                <a:solidFill>
                  <a:srgbClr val="002060"/>
                </a:solidFill>
              </a:rPr>
              <a:t> </a:t>
            </a:r>
            <a:r>
              <a:rPr lang="en-US" b="1" dirty="0" err="1" smtClean="0">
                <a:solidFill>
                  <a:srgbClr val="002060"/>
                </a:solidFill>
              </a:rPr>
              <a:t>sehingga</a:t>
            </a:r>
            <a:r>
              <a:rPr lang="en-US" b="1" dirty="0" smtClean="0">
                <a:solidFill>
                  <a:srgbClr val="002060"/>
                </a:solidFill>
              </a:rPr>
              <a:t> </a:t>
            </a:r>
            <a:r>
              <a:rPr lang="en-US" b="1" dirty="0" err="1" smtClean="0">
                <a:solidFill>
                  <a:srgbClr val="002060"/>
                </a:solidFill>
              </a:rPr>
              <a:t>mereka</a:t>
            </a:r>
            <a:r>
              <a:rPr lang="en-US" b="1" dirty="0" smtClean="0">
                <a:solidFill>
                  <a:srgbClr val="002060"/>
                </a:solidFill>
              </a:rPr>
              <a:t> yang </a:t>
            </a:r>
            <a:r>
              <a:rPr lang="en-US" b="1" dirty="0" err="1" smtClean="0">
                <a:solidFill>
                  <a:srgbClr val="002060"/>
                </a:solidFill>
              </a:rPr>
              <a:t>berkepentingan</a:t>
            </a:r>
            <a:r>
              <a:rPr lang="en-US" b="1" dirty="0" smtClean="0">
                <a:solidFill>
                  <a:srgbClr val="002060"/>
                </a:solidFill>
              </a:rPr>
              <a:t> </a:t>
            </a:r>
            <a:r>
              <a:rPr lang="en-US" b="1" dirty="0" err="1" smtClean="0">
                <a:solidFill>
                  <a:srgbClr val="002060"/>
                </a:solidFill>
              </a:rPr>
              <a:t>terhadap</a:t>
            </a:r>
            <a:r>
              <a:rPr lang="en-US" b="1" dirty="0" smtClean="0">
                <a:solidFill>
                  <a:srgbClr val="002060"/>
                </a:solidFill>
              </a:rPr>
              <a:t> </a:t>
            </a:r>
            <a:r>
              <a:rPr lang="en-US" b="1" dirty="0" err="1" smtClean="0">
                <a:solidFill>
                  <a:srgbClr val="002060"/>
                </a:solidFill>
              </a:rPr>
              <a:t>perusahaan</a:t>
            </a:r>
            <a:r>
              <a:rPr lang="en-US" b="1" dirty="0" smtClean="0">
                <a:solidFill>
                  <a:srgbClr val="002060"/>
                </a:solidFill>
              </a:rPr>
              <a:t> </a:t>
            </a:r>
            <a:r>
              <a:rPr lang="en-US" b="1" dirty="0" err="1" smtClean="0">
                <a:solidFill>
                  <a:srgbClr val="002060"/>
                </a:solidFill>
              </a:rPr>
              <a:t>dapat</a:t>
            </a:r>
            <a:r>
              <a:rPr lang="en-US" b="1" dirty="0" smtClean="0">
                <a:solidFill>
                  <a:srgbClr val="002060"/>
                </a:solidFill>
              </a:rPr>
              <a:t> </a:t>
            </a:r>
            <a:r>
              <a:rPr lang="en-US" b="1" dirty="0" err="1" smtClean="0">
                <a:solidFill>
                  <a:srgbClr val="002060"/>
                </a:solidFill>
              </a:rPr>
              <a:t>melakukan</a:t>
            </a:r>
            <a:r>
              <a:rPr lang="en-US" b="1" dirty="0" smtClean="0">
                <a:solidFill>
                  <a:srgbClr val="002060"/>
                </a:solidFill>
              </a:rPr>
              <a:t> </a:t>
            </a:r>
            <a:r>
              <a:rPr lang="en-US" b="1" dirty="0" err="1" smtClean="0">
                <a:solidFill>
                  <a:srgbClr val="002060"/>
                </a:solidFill>
              </a:rPr>
              <a:t>evaluasi</a:t>
            </a:r>
            <a:r>
              <a:rPr lang="en-US" b="1" dirty="0" smtClean="0">
                <a:solidFill>
                  <a:srgbClr val="002060"/>
                </a:solidFill>
              </a:rPr>
              <a:t> </a:t>
            </a:r>
            <a:r>
              <a:rPr lang="en-US" b="1" dirty="0" err="1" smtClean="0">
                <a:solidFill>
                  <a:srgbClr val="002060"/>
                </a:solidFill>
              </a:rPr>
              <a:t>dan</a:t>
            </a:r>
            <a:r>
              <a:rPr lang="en-US" b="1" dirty="0" smtClean="0">
                <a:solidFill>
                  <a:srgbClr val="002060"/>
                </a:solidFill>
              </a:rPr>
              <a:t> </a:t>
            </a:r>
            <a:r>
              <a:rPr lang="en-US" b="1" dirty="0" err="1" smtClean="0">
                <a:solidFill>
                  <a:srgbClr val="002060"/>
                </a:solidFill>
              </a:rPr>
              <a:t>tindakan</a:t>
            </a:r>
            <a:r>
              <a:rPr lang="en-US" b="1" dirty="0" smtClean="0">
                <a:solidFill>
                  <a:srgbClr val="002060"/>
                </a:solidFill>
              </a:rPr>
              <a:t> </a:t>
            </a:r>
            <a:r>
              <a:rPr lang="en-US" b="1" dirty="0" err="1" smtClean="0">
                <a:solidFill>
                  <a:srgbClr val="002060"/>
                </a:solidFill>
              </a:rPr>
              <a:t>lebih</a:t>
            </a:r>
            <a:r>
              <a:rPr lang="en-US" b="1" dirty="0" smtClean="0">
                <a:solidFill>
                  <a:srgbClr val="002060"/>
                </a:solidFill>
              </a:rPr>
              <a:t> </a:t>
            </a:r>
            <a:r>
              <a:rPr lang="en-US" b="1" dirty="0" err="1" smtClean="0">
                <a:solidFill>
                  <a:srgbClr val="002060"/>
                </a:solidFill>
              </a:rPr>
              <a:t>lanjut</a:t>
            </a:r>
            <a:r>
              <a:rPr lang="en-US" b="1" dirty="0" smtClean="0">
                <a:solidFill>
                  <a:srgbClr val="002060"/>
                </a:solidFill>
              </a:rPr>
              <a:t> </a:t>
            </a:r>
            <a:r>
              <a:rPr lang="en-US" b="1" dirty="0" err="1" smtClean="0">
                <a:solidFill>
                  <a:srgbClr val="002060"/>
                </a:solidFill>
              </a:rPr>
              <a:t>pada</a:t>
            </a:r>
            <a:r>
              <a:rPr lang="en-US" b="1" dirty="0" smtClean="0">
                <a:solidFill>
                  <a:srgbClr val="002060"/>
                </a:solidFill>
              </a:rPr>
              <a:t> </a:t>
            </a:r>
            <a:r>
              <a:rPr lang="en-US" b="1" dirty="0" err="1" smtClean="0">
                <a:solidFill>
                  <a:srgbClr val="002060"/>
                </a:solidFill>
              </a:rPr>
              <a:t>perusahaan</a:t>
            </a:r>
            <a:r>
              <a:rPr lang="en-US" b="1" dirty="0" smtClean="0">
                <a:solidFill>
                  <a:srgbClr val="002060"/>
                </a:solidFill>
              </a:rPr>
              <a:t> </a:t>
            </a:r>
            <a:r>
              <a:rPr lang="en-US" b="1" dirty="0" err="1" smtClean="0">
                <a:solidFill>
                  <a:srgbClr val="002060"/>
                </a:solidFill>
              </a:rPr>
              <a:t>tersebut</a:t>
            </a:r>
            <a:r>
              <a:rPr lang="en-US" b="1" dirty="0" smtClean="0">
                <a:solidFill>
                  <a:srgbClr val="002060"/>
                </a:solidFill>
              </a:rPr>
              <a:t>.</a:t>
            </a:r>
            <a:endParaRPr lang="en-US" b="1" dirty="0">
              <a:solidFill>
                <a:srgbClr val="00206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err="1" smtClean="0">
                <a:solidFill>
                  <a:srgbClr val="7030A0"/>
                </a:solidFill>
                <a:latin typeface="Algerian" pitchFamily="82" charset="0"/>
              </a:rPr>
              <a:t>Metode</a:t>
            </a:r>
            <a:r>
              <a:rPr lang="en-US" dirty="0" smtClean="0">
                <a:solidFill>
                  <a:srgbClr val="7030A0"/>
                </a:solidFill>
                <a:latin typeface="Algerian" pitchFamily="82" charset="0"/>
              </a:rPr>
              <a:t> </a:t>
            </a:r>
            <a:r>
              <a:rPr lang="en-US" dirty="0" err="1" smtClean="0">
                <a:solidFill>
                  <a:srgbClr val="7030A0"/>
                </a:solidFill>
                <a:latin typeface="Algerian" pitchFamily="82" charset="0"/>
              </a:rPr>
              <a:t>Analisis</a:t>
            </a:r>
            <a:r>
              <a:rPr lang="en-US" dirty="0" smtClean="0">
                <a:solidFill>
                  <a:srgbClr val="7030A0"/>
                </a:solidFill>
                <a:latin typeface="Algerian" pitchFamily="82" charset="0"/>
              </a:rPr>
              <a:t> </a:t>
            </a:r>
            <a:r>
              <a:rPr lang="en-US" dirty="0" err="1" smtClean="0">
                <a:solidFill>
                  <a:srgbClr val="7030A0"/>
                </a:solidFill>
                <a:latin typeface="Algerian" pitchFamily="82" charset="0"/>
              </a:rPr>
              <a:t>Laporan</a:t>
            </a:r>
            <a:r>
              <a:rPr lang="en-US" dirty="0" smtClean="0">
                <a:solidFill>
                  <a:srgbClr val="7030A0"/>
                </a:solidFill>
                <a:latin typeface="Algerian" pitchFamily="82" charset="0"/>
              </a:rPr>
              <a:t> </a:t>
            </a:r>
            <a:r>
              <a:rPr lang="en-US" dirty="0" err="1" smtClean="0">
                <a:solidFill>
                  <a:srgbClr val="7030A0"/>
                </a:solidFill>
                <a:latin typeface="Algerian" pitchFamily="82" charset="0"/>
              </a:rPr>
              <a:t>Keuangan</a:t>
            </a:r>
            <a:endParaRPr lang="en-US" dirty="0" smtClean="0">
              <a:solidFill>
                <a:srgbClr val="7030A0"/>
              </a:solidFill>
              <a:latin typeface="Algerian" pitchFamily="82" charset="0"/>
            </a:endParaRPr>
          </a:p>
          <a:p>
            <a:pPr>
              <a:buNone/>
            </a:pPr>
            <a:endParaRPr lang="en-US" dirty="0" smtClean="0">
              <a:solidFill>
                <a:srgbClr val="7030A0"/>
              </a:solidFill>
              <a:latin typeface="Algerian" pitchFamily="82" charset="0"/>
            </a:endParaRPr>
          </a:p>
          <a:p>
            <a:pPr marL="514350" indent="-514350">
              <a:buNone/>
            </a:pPr>
            <a:r>
              <a:rPr lang="en-US" sz="2400" dirty="0" smtClean="0">
                <a:latin typeface="Times New Roman" pitchFamily="18" charset="0"/>
                <a:cs typeface="Times New Roman" pitchFamily="18" charset="0"/>
              </a:rPr>
              <a:t>1. </a:t>
            </a:r>
            <a:r>
              <a:rPr lang="en-US" sz="2400" dirty="0" err="1" smtClean="0">
                <a:latin typeface="Times New Roman" pitchFamily="18" charset="0"/>
                <a:cs typeface="Times New Roman" pitchFamily="18" charset="0"/>
              </a:rPr>
              <a:t>Metode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Vertikal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Statis</a:t>
            </a:r>
            <a:r>
              <a:rPr lang="en-US" sz="2400" dirty="0" smtClean="0">
                <a:latin typeface="Times New Roman" pitchFamily="18" charset="0"/>
                <a:cs typeface="Times New Roman" pitchFamily="18" charset="0"/>
              </a:rPr>
              <a:t>)</a:t>
            </a:r>
          </a:p>
          <a:p>
            <a:pPr marL="514350" indent="-514350">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Merupakan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analisis</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dilakukan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terhadap</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hanya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satu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periode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laporan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keuangan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Analisis</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dilakukan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antara</a:t>
            </a:r>
            <a:r>
              <a:rPr lang="en-US" sz="2400" dirty="0" smtClean="0">
                <a:latin typeface="Times New Roman" pitchFamily="18" charset="0"/>
                <a:cs typeface="Times New Roman" pitchFamily="18" charset="0"/>
              </a:rPr>
              <a:t> pos-pos yang </a:t>
            </a:r>
            <a:r>
              <a:rPr lang="en-US" sz="2400" dirty="0" err="1" smtClean="0">
                <a:latin typeface="Times New Roman" pitchFamily="18" charset="0"/>
                <a:cs typeface="Times New Roman" pitchFamily="18" charset="0"/>
              </a:rPr>
              <a:t>ada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dalam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satu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peiode</a:t>
            </a:r>
            <a:r>
              <a:rPr lang="en-US" sz="2400" dirty="0" smtClean="0">
                <a:latin typeface="Times New Roman" pitchFamily="18" charset="0"/>
                <a:cs typeface="Times New Roman" pitchFamily="18" charset="0"/>
              </a:rPr>
              <a:t>.</a:t>
            </a:r>
          </a:p>
          <a:p>
            <a:pPr marL="514350" indent="-514350">
              <a:buNone/>
            </a:pPr>
            <a:r>
              <a:rPr lang="en-US" sz="2400" dirty="0" smtClean="0">
                <a:latin typeface="Times New Roman" pitchFamily="18" charset="0"/>
                <a:cs typeface="Times New Roman" pitchFamily="18" charset="0"/>
              </a:rPr>
              <a:t>2. </a:t>
            </a:r>
            <a:r>
              <a:rPr lang="en-US" sz="2400" dirty="0" err="1" smtClean="0">
                <a:latin typeface="Times New Roman" pitchFamily="18" charset="0"/>
                <a:cs typeface="Times New Roman" pitchFamily="18" charset="0"/>
              </a:rPr>
              <a:t>Metode</a:t>
            </a:r>
            <a:r>
              <a:rPr lang="en-US" sz="2400" dirty="0" smtClean="0">
                <a:latin typeface="Times New Roman" pitchFamily="18" charset="0"/>
                <a:cs typeface="Times New Roman" pitchFamily="18" charset="0"/>
              </a:rPr>
              <a:t> Horizontal (</a:t>
            </a:r>
            <a:r>
              <a:rPr lang="en-US" sz="2400" dirty="0" err="1" smtClean="0">
                <a:latin typeface="Times New Roman" pitchFamily="18" charset="0"/>
                <a:cs typeface="Times New Roman" pitchFamily="18" charset="0"/>
              </a:rPr>
              <a:t>Dinamis</a:t>
            </a:r>
            <a:r>
              <a:rPr lang="en-US" sz="2400" dirty="0" smtClean="0">
                <a:latin typeface="Times New Roman" pitchFamily="18" charset="0"/>
                <a:cs typeface="Times New Roman" pitchFamily="18" charset="0"/>
              </a:rPr>
              <a:t>)</a:t>
            </a:r>
          </a:p>
          <a:p>
            <a:pPr marL="514350" indent="-514350">
              <a:buNone/>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Merupakan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analisis</a:t>
            </a:r>
            <a:r>
              <a:rPr lang="en-US" sz="2400" dirty="0" smtClean="0">
                <a:latin typeface="Times New Roman" pitchFamily="18" charset="0"/>
                <a:cs typeface="Times New Roman" pitchFamily="18" charset="0"/>
              </a:rPr>
              <a:t> yang </a:t>
            </a:r>
            <a:r>
              <a:rPr lang="en-US" sz="2400" dirty="0" err="1" smtClean="0">
                <a:latin typeface="Times New Roman" pitchFamily="18" charset="0"/>
                <a:cs typeface="Times New Roman" pitchFamily="18" charset="0"/>
              </a:rPr>
              <a:t>dilakukan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dengan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membandingkan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laporan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keuangan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untuk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beberapa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periode</a:t>
            </a:r>
            <a:r>
              <a:rPr lang="en-US" sz="2400"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381000" y="304801"/>
            <a:ext cx="8610600" cy="7048083"/>
          </a:xfrm>
          <a:prstGeom prst="rect">
            <a:avLst/>
          </a:prstGeom>
          <a:noFill/>
        </p:spPr>
        <p:txBody>
          <a:bodyPr wrap="square" rtlCol="0">
            <a:spAutoFit/>
          </a:bodyPr>
          <a:lstStyle/>
          <a:p>
            <a:r>
              <a:rPr lang="en-US" sz="3200" b="1" dirty="0" err="1" smtClean="0">
                <a:solidFill>
                  <a:srgbClr val="002060"/>
                </a:solidFill>
                <a:latin typeface="Algerian" pitchFamily="82" charset="0"/>
              </a:rPr>
              <a:t>Teknik</a:t>
            </a:r>
            <a:r>
              <a:rPr lang="en-US" sz="3200" b="1" dirty="0" smtClean="0">
                <a:solidFill>
                  <a:srgbClr val="002060"/>
                </a:solidFill>
                <a:latin typeface="Algerian" pitchFamily="82" charset="0"/>
              </a:rPr>
              <a:t> </a:t>
            </a:r>
            <a:r>
              <a:rPr lang="en-US" sz="3200" b="1" dirty="0" err="1" smtClean="0">
                <a:solidFill>
                  <a:srgbClr val="002060"/>
                </a:solidFill>
                <a:latin typeface="Algerian" pitchFamily="82" charset="0"/>
              </a:rPr>
              <a:t>Analisis</a:t>
            </a:r>
            <a:r>
              <a:rPr lang="en-US" sz="3200" b="1" dirty="0" smtClean="0">
                <a:solidFill>
                  <a:srgbClr val="002060"/>
                </a:solidFill>
                <a:latin typeface="Algerian" pitchFamily="82" charset="0"/>
              </a:rPr>
              <a:t> </a:t>
            </a:r>
            <a:r>
              <a:rPr lang="en-US" sz="3200" b="1" dirty="0" err="1" smtClean="0">
                <a:solidFill>
                  <a:srgbClr val="002060"/>
                </a:solidFill>
                <a:latin typeface="Algerian" pitchFamily="82" charset="0"/>
              </a:rPr>
              <a:t>Laporan</a:t>
            </a:r>
            <a:r>
              <a:rPr lang="en-US" sz="3200" b="1" dirty="0" smtClean="0">
                <a:solidFill>
                  <a:srgbClr val="002060"/>
                </a:solidFill>
                <a:latin typeface="Algerian" pitchFamily="82" charset="0"/>
              </a:rPr>
              <a:t> </a:t>
            </a:r>
            <a:r>
              <a:rPr lang="en-US" sz="3200" b="1" dirty="0" err="1" smtClean="0">
                <a:solidFill>
                  <a:srgbClr val="002060"/>
                </a:solidFill>
                <a:latin typeface="Algerian" pitchFamily="82" charset="0"/>
              </a:rPr>
              <a:t>Keuangan</a:t>
            </a:r>
            <a:endParaRPr lang="en-US" sz="3200" b="1" dirty="0" smtClean="0">
              <a:solidFill>
                <a:srgbClr val="002060"/>
              </a:solidFill>
              <a:latin typeface="Algerian" pitchFamily="82" charset="0"/>
            </a:endParaRPr>
          </a:p>
          <a:p>
            <a:pPr marL="514350" indent="-514350" algn="just"/>
            <a:r>
              <a:rPr lang="en-US" sz="2800" b="1" dirty="0" smtClean="0">
                <a:solidFill>
                  <a:srgbClr val="002060"/>
                </a:solidFill>
                <a:latin typeface="Algerian" pitchFamily="82" charset="0"/>
              </a:rPr>
              <a:t>	</a:t>
            </a:r>
            <a:r>
              <a:rPr lang="en-US" sz="2800" dirty="0" err="1" smtClean="0">
                <a:solidFill>
                  <a:srgbClr val="002060"/>
                </a:solidFill>
                <a:latin typeface="Baskerville Old Face" pitchFamily="18" charset="0"/>
                <a:cs typeface="Aharoni" pitchFamily="2" charset="-79"/>
              </a:rPr>
              <a:t>Terdapat</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beberapa</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teknik</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analisa</a:t>
            </a:r>
            <a:r>
              <a:rPr lang="en-US" sz="2800" dirty="0" smtClean="0">
                <a:solidFill>
                  <a:srgbClr val="002060"/>
                </a:solidFill>
                <a:latin typeface="Baskerville Old Face" pitchFamily="18" charset="0"/>
                <a:cs typeface="Aharoni" pitchFamily="2" charset="-79"/>
              </a:rPr>
              <a:t> yang </a:t>
            </a:r>
            <a:r>
              <a:rPr lang="en-US" sz="2800" dirty="0" err="1" smtClean="0">
                <a:solidFill>
                  <a:srgbClr val="002060"/>
                </a:solidFill>
                <a:latin typeface="Baskerville Old Face" pitchFamily="18" charset="0"/>
                <a:cs typeface="Aharoni" pitchFamily="2" charset="-79"/>
              </a:rPr>
              <a:t>biasa</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digunakan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dalam</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analisa</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laporan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keuangan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adalah</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sebagai</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berikut</a:t>
            </a:r>
            <a:r>
              <a:rPr lang="en-US" sz="2800" dirty="0" smtClean="0">
                <a:solidFill>
                  <a:srgbClr val="002060"/>
                </a:solidFill>
                <a:latin typeface="Baskerville Old Face" pitchFamily="18" charset="0"/>
                <a:cs typeface="Aharoni" pitchFamily="2" charset="-79"/>
              </a:rPr>
              <a:t>:</a:t>
            </a:r>
          </a:p>
          <a:p>
            <a:pPr marL="514350" indent="-514350" algn="just">
              <a:buClr>
                <a:srgbClr val="002060"/>
              </a:buClr>
              <a:buFont typeface="+mj-lt"/>
              <a:buAutoNum type="arabicPeriod"/>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Perbandingan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Laporan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Keuangan</a:t>
            </a:r>
            <a:endParaRPr lang="en-US" sz="2800" dirty="0" smtClean="0">
              <a:solidFill>
                <a:srgbClr val="002060"/>
              </a:solidFill>
              <a:latin typeface="Baskerville Old Face" pitchFamily="18" charset="0"/>
              <a:cs typeface="Aharoni" pitchFamily="2" charset="-79"/>
            </a:endParaRPr>
          </a:p>
          <a:p>
            <a:pPr marL="514350" indent="-514350" algn="just">
              <a:buClr>
                <a:srgbClr val="002060"/>
              </a:buClr>
              <a:buFont typeface="+mj-lt"/>
              <a:buAutoNum type="arabicPeriod"/>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Trend (</a:t>
            </a:r>
            <a:r>
              <a:rPr lang="en-US" sz="2800" dirty="0" err="1" smtClean="0">
                <a:solidFill>
                  <a:srgbClr val="002060"/>
                </a:solidFill>
                <a:latin typeface="Baskerville Old Face" pitchFamily="18" charset="0"/>
                <a:cs typeface="Aharoni" pitchFamily="2" charset="-79"/>
              </a:rPr>
              <a:t>Tendensi</a:t>
            </a:r>
            <a:r>
              <a:rPr lang="en-US" sz="2800" dirty="0" smtClean="0">
                <a:solidFill>
                  <a:srgbClr val="002060"/>
                </a:solidFill>
                <a:latin typeface="Baskerville Old Face" pitchFamily="18" charset="0"/>
                <a:cs typeface="Aharoni" pitchFamily="2" charset="-79"/>
              </a:rPr>
              <a:t>)</a:t>
            </a:r>
          </a:p>
          <a:p>
            <a:pPr marL="514350" indent="-514350" algn="just">
              <a:buClr>
                <a:srgbClr val="002060"/>
              </a:buClr>
              <a:buFont typeface="+mj-lt"/>
              <a:buAutoNum type="arabicPeriod"/>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Persentase</a:t>
            </a:r>
            <a:r>
              <a:rPr lang="en-US" sz="2800" dirty="0" smtClean="0">
                <a:solidFill>
                  <a:srgbClr val="002060"/>
                </a:solidFill>
                <a:latin typeface="Baskerville Old Face" pitchFamily="18" charset="0"/>
                <a:cs typeface="Aharoni" pitchFamily="2" charset="-79"/>
              </a:rPr>
              <a:t> per </a:t>
            </a:r>
            <a:r>
              <a:rPr lang="en-US" sz="2800" dirty="0" err="1" smtClean="0">
                <a:solidFill>
                  <a:srgbClr val="002060"/>
                </a:solidFill>
                <a:latin typeface="Baskerville Old Face" pitchFamily="18" charset="0"/>
                <a:cs typeface="Aharoni" pitchFamily="2" charset="-79"/>
              </a:rPr>
              <a:t>komponen</a:t>
            </a:r>
            <a:endParaRPr lang="en-US" sz="2800" dirty="0" smtClean="0">
              <a:solidFill>
                <a:srgbClr val="002060"/>
              </a:solidFill>
              <a:latin typeface="Baskerville Old Face" pitchFamily="18" charset="0"/>
              <a:cs typeface="Aharoni" pitchFamily="2" charset="-79"/>
            </a:endParaRPr>
          </a:p>
          <a:p>
            <a:pPr marL="514350" indent="-514350" algn="just">
              <a:buClr>
                <a:srgbClr val="002060"/>
              </a:buClr>
              <a:buFont typeface="+mj-lt"/>
              <a:buAutoNum type="arabicPeriod"/>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Sumber</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dan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Penggunaan</a:t>
            </a:r>
            <a:r>
              <a:rPr lang="en-US" sz="2800" dirty="0" smtClean="0">
                <a:solidFill>
                  <a:srgbClr val="002060"/>
                </a:solidFill>
                <a:latin typeface="Baskerville Old Face" pitchFamily="18" charset="0"/>
                <a:cs typeface="Aharoni" pitchFamily="2" charset="-79"/>
              </a:rPr>
              <a:t> Dana</a:t>
            </a:r>
          </a:p>
          <a:p>
            <a:pPr marL="514350" indent="-514350" algn="just">
              <a:buClr>
                <a:srgbClr val="002060"/>
              </a:buClr>
              <a:buFont typeface="+mj-lt"/>
              <a:buAutoNum type="arabicPeriod"/>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Sumber</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dan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Penggunaan</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Kas</a:t>
            </a:r>
            <a:endParaRPr lang="en-US" sz="2800" dirty="0" smtClean="0">
              <a:solidFill>
                <a:srgbClr val="002060"/>
              </a:solidFill>
              <a:latin typeface="Baskerville Old Face" pitchFamily="18" charset="0"/>
              <a:cs typeface="Aharoni" pitchFamily="2" charset="-79"/>
            </a:endParaRPr>
          </a:p>
          <a:p>
            <a:pPr marL="514350" indent="-514350" algn="just">
              <a:buClr>
                <a:srgbClr val="002060"/>
              </a:buClr>
            </a:pPr>
            <a:r>
              <a:rPr lang="en-US" sz="2800" dirty="0" smtClean="0">
                <a:solidFill>
                  <a:srgbClr val="002060"/>
                </a:solidFill>
                <a:latin typeface="Baskerville Old Face" pitchFamily="18" charset="0"/>
                <a:cs typeface="Aharoni" pitchFamily="2" charset="-79"/>
              </a:rPr>
              <a:t>	 (Cash Flow Statement Analysis)</a:t>
            </a:r>
          </a:p>
          <a:p>
            <a:pPr marL="514350" indent="-514350" algn="just">
              <a:buClr>
                <a:srgbClr val="002060"/>
              </a:buClr>
              <a:buFont typeface="+mj-lt"/>
              <a:buAutoNum type="arabicPeriod" startAt="6"/>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Ratio (Ratio Analysis)</a:t>
            </a:r>
          </a:p>
          <a:p>
            <a:pPr marL="514350" indent="-514350" algn="just">
              <a:buClr>
                <a:srgbClr val="002060"/>
              </a:buClr>
              <a:buFont typeface="+mj-lt"/>
              <a:buAutoNum type="arabicPeriod" startAt="7"/>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Kredit</a:t>
            </a:r>
            <a:r>
              <a:rPr lang="en-US" sz="2800" dirty="0" smtClean="0">
                <a:solidFill>
                  <a:srgbClr val="002060"/>
                </a:solidFill>
                <a:latin typeface="Baskerville Old Face" pitchFamily="18" charset="0"/>
                <a:cs typeface="Aharoni" pitchFamily="2" charset="-79"/>
              </a:rPr>
              <a:t> </a:t>
            </a:r>
          </a:p>
          <a:p>
            <a:pPr marL="514350" indent="-514350" algn="just">
              <a:buClr>
                <a:srgbClr val="002060"/>
              </a:buClr>
              <a:buFont typeface="+mj-lt"/>
              <a:buAutoNum type="arabicPeriod" startAt="7"/>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Laba</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Kotor</a:t>
            </a:r>
            <a:endParaRPr lang="en-US" sz="2800" dirty="0" smtClean="0">
              <a:solidFill>
                <a:srgbClr val="002060"/>
              </a:solidFill>
              <a:latin typeface="Baskerville Old Face" pitchFamily="18" charset="0"/>
              <a:cs typeface="Aharoni" pitchFamily="2" charset="-79"/>
            </a:endParaRPr>
          </a:p>
          <a:p>
            <a:pPr marL="514350" indent="-514350" algn="just">
              <a:buClr>
                <a:srgbClr val="002060"/>
              </a:buClr>
              <a:buFont typeface="+mj-lt"/>
              <a:buAutoNum type="arabicPeriod" startAt="7"/>
            </a:pP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Analisis</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Titik</a:t>
            </a:r>
            <a:r>
              <a:rPr lang="en-US" sz="2800" dirty="0" smtClean="0">
                <a:solidFill>
                  <a:srgbClr val="002060"/>
                </a:solidFill>
                <a:latin typeface="Baskerville Old Face" pitchFamily="18" charset="0"/>
                <a:cs typeface="Aharoni" pitchFamily="2" charset="-79"/>
              </a:rPr>
              <a:t> </a:t>
            </a:r>
            <a:r>
              <a:rPr lang="en-US" sz="2800" dirty="0" err="1" smtClean="0">
                <a:solidFill>
                  <a:srgbClr val="002060"/>
                </a:solidFill>
                <a:latin typeface="Baskerville Old Face" pitchFamily="18" charset="0"/>
                <a:cs typeface="Aharoni" pitchFamily="2" charset="-79"/>
              </a:rPr>
              <a:t>Impas</a:t>
            </a:r>
            <a:r>
              <a:rPr lang="en-US" sz="2800" dirty="0" smtClean="0">
                <a:solidFill>
                  <a:srgbClr val="002060"/>
                </a:solidFill>
                <a:latin typeface="Baskerville Old Face" pitchFamily="18" charset="0"/>
                <a:cs typeface="Aharoni" pitchFamily="2" charset="-79"/>
              </a:rPr>
              <a:t> (Break Even Point)</a:t>
            </a:r>
          </a:p>
          <a:p>
            <a:pPr marL="514350" indent="-514350">
              <a:buClr>
                <a:srgbClr val="002060"/>
              </a:buClr>
              <a:buFont typeface="+mj-lt"/>
              <a:buAutoNum type="arabicPeriod" startAt="7"/>
            </a:pPr>
            <a:endParaRPr lang="en-US" sz="2800" dirty="0" smtClean="0">
              <a:solidFill>
                <a:srgbClr val="002060"/>
              </a:solidFill>
              <a:latin typeface="Baskerville Old Face" pitchFamily="18" charset="0"/>
              <a:cs typeface="Aharoni" pitchFamily="2" charset="-79"/>
            </a:endParaRPr>
          </a:p>
          <a:p>
            <a:pPr marL="514350" indent="-514350">
              <a:buClr>
                <a:srgbClr val="002060"/>
              </a:buClr>
            </a:pPr>
            <a:endParaRPr lang="en-US" sz="2800" dirty="0" smtClean="0">
              <a:solidFill>
                <a:srgbClr val="002060"/>
              </a:solidFill>
              <a:latin typeface="Baskerville Old Face" pitchFamily="18" charset="0"/>
              <a:cs typeface="Aharoni" pitchFamily="2" charset="-79"/>
            </a:endParaRPr>
          </a:p>
          <a:p>
            <a:pPr marL="514350" indent="-514350">
              <a:buClr>
                <a:srgbClr val="002060"/>
              </a:buClr>
            </a:pPr>
            <a:endParaRPr lang="en-US" sz="2800" dirty="0">
              <a:solidFill>
                <a:srgbClr val="002060"/>
              </a:solidFill>
              <a:latin typeface="Baskerville Old Face" pitchFamily="18" charset="0"/>
              <a:cs typeface="Aharoni" pitchFamily="2" charset="-79"/>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owchart: Multidocument 2"/>
          <p:cNvSpPr/>
          <p:nvPr/>
        </p:nvSpPr>
        <p:spPr>
          <a:xfrm>
            <a:off x="762000" y="457200"/>
            <a:ext cx="7391400" cy="114300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rgbClr val="002060"/>
                </a:solidFill>
                <a:latin typeface="Algerian" pitchFamily="82" charset="0"/>
              </a:rPr>
              <a:t>Latar</a:t>
            </a:r>
            <a:r>
              <a:rPr lang="en-US" dirty="0" smtClean="0">
                <a:solidFill>
                  <a:srgbClr val="002060"/>
                </a:solidFill>
                <a:latin typeface="Algerian" pitchFamily="82" charset="0"/>
              </a:rPr>
              <a:t> </a:t>
            </a:r>
            <a:r>
              <a:rPr lang="en-US" dirty="0" err="1" smtClean="0">
                <a:solidFill>
                  <a:srgbClr val="002060"/>
                </a:solidFill>
                <a:latin typeface="Algerian" pitchFamily="82" charset="0"/>
              </a:rPr>
              <a:t>Belakang</a:t>
            </a:r>
            <a:r>
              <a:rPr lang="en-US" dirty="0" smtClean="0">
                <a:solidFill>
                  <a:srgbClr val="002060"/>
                </a:solidFill>
                <a:latin typeface="Algerian" pitchFamily="82" charset="0"/>
              </a:rPr>
              <a:t> </a:t>
            </a:r>
            <a:r>
              <a:rPr lang="en-US" dirty="0" err="1" smtClean="0">
                <a:solidFill>
                  <a:srgbClr val="002060"/>
                </a:solidFill>
                <a:latin typeface="Algerian" pitchFamily="82" charset="0"/>
              </a:rPr>
              <a:t>Pentingnya</a:t>
            </a:r>
            <a:r>
              <a:rPr lang="en-US" dirty="0" smtClean="0">
                <a:solidFill>
                  <a:srgbClr val="002060"/>
                </a:solidFill>
                <a:latin typeface="Algerian" pitchFamily="82" charset="0"/>
              </a:rPr>
              <a:t> </a:t>
            </a:r>
          </a:p>
          <a:p>
            <a:pPr algn="ctr"/>
            <a:r>
              <a:rPr lang="en-US" dirty="0" err="1" smtClean="0">
                <a:solidFill>
                  <a:srgbClr val="002060"/>
                </a:solidFill>
                <a:latin typeface="Algerian" pitchFamily="82" charset="0"/>
              </a:rPr>
              <a:t>Analisis</a:t>
            </a:r>
            <a:r>
              <a:rPr lang="en-US" dirty="0" smtClean="0">
                <a:solidFill>
                  <a:srgbClr val="002060"/>
                </a:solidFill>
                <a:latin typeface="Algerian" pitchFamily="82" charset="0"/>
              </a:rPr>
              <a:t> </a:t>
            </a:r>
            <a:r>
              <a:rPr lang="en-US" dirty="0" err="1" smtClean="0">
                <a:solidFill>
                  <a:srgbClr val="002060"/>
                </a:solidFill>
                <a:latin typeface="Algerian" pitchFamily="82" charset="0"/>
              </a:rPr>
              <a:t>Laporan</a:t>
            </a:r>
            <a:r>
              <a:rPr lang="en-US" dirty="0" smtClean="0">
                <a:solidFill>
                  <a:srgbClr val="002060"/>
                </a:solidFill>
                <a:latin typeface="Algerian" pitchFamily="82" charset="0"/>
              </a:rPr>
              <a:t> </a:t>
            </a:r>
            <a:r>
              <a:rPr lang="en-US" dirty="0" err="1" smtClean="0">
                <a:solidFill>
                  <a:srgbClr val="002060"/>
                </a:solidFill>
                <a:latin typeface="Algerian" pitchFamily="82" charset="0"/>
              </a:rPr>
              <a:t>Kauangan</a:t>
            </a:r>
            <a:endParaRPr lang="en-US" dirty="0">
              <a:solidFill>
                <a:srgbClr val="002060"/>
              </a:solidFill>
              <a:latin typeface="Algerian" pitchFamily="82" charset="0"/>
            </a:endParaRPr>
          </a:p>
        </p:txBody>
      </p:sp>
      <p:sp>
        <p:nvSpPr>
          <p:cNvPr id="4" name="Up-Down Arrow 3"/>
          <p:cNvSpPr/>
          <p:nvPr/>
        </p:nvSpPr>
        <p:spPr>
          <a:xfrm>
            <a:off x="3962400" y="1752600"/>
            <a:ext cx="381000" cy="762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ound Single Corner Rectangle 4"/>
          <p:cNvSpPr/>
          <p:nvPr/>
        </p:nvSpPr>
        <p:spPr>
          <a:xfrm>
            <a:off x="1447800" y="2895600"/>
            <a:ext cx="6096000" cy="1828800"/>
          </a:xfrm>
          <a:prstGeom prst="round1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err="1" smtClean="0">
                <a:solidFill>
                  <a:srgbClr val="002060"/>
                </a:solidFill>
              </a:rPr>
              <a:t>Untuk</a:t>
            </a:r>
            <a:r>
              <a:rPr lang="en-US" b="1" dirty="0" smtClean="0">
                <a:solidFill>
                  <a:srgbClr val="002060"/>
                </a:solidFill>
              </a:rPr>
              <a:t> </a:t>
            </a:r>
            <a:r>
              <a:rPr lang="en-US" b="1" dirty="0" err="1" smtClean="0">
                <a:solidFill>
                  <a:srgbClr val="002060"/>
                </a:solidFill>
              </a:rPr>
              <a:t>mengetahui</a:t>
            </a:r>
            <a:r>
              <a:rPr lang="en-US" b="1" dirty="0" smtClean="0">
                <a:solidFill>
                  <a:srgbClr val="002060"/>
                </a:solidFill>
              </a:rPr>
              <a:t> </a:t>
            </a:r>
            <a:r>
              <a:rPr lang="en-US" b="1" dirty="0" err="1" smtClean="0">
                <a:solidFill>
                  <a:srgbClr val="002060"/>
                </a:solidFill>
              </a:rPr>
              <a:t>tingkat</a:t>
            </a:r>
            <a:r>
              <a:rPr lang="en-US" b="1" dirty="0" smtClean="0">
                <a:solidFill>
                  <a:srgbClr val="002060"/>
                </a:solidFill>
              </a:rPr>
              <a:t> </a:t>
            </a:r>
            <a:r>
              <a:rPr lang="en-US" b="1" dirty="0" err="1" smtClean="0">
                <a:solidFill>
                  <a:srgbClr val="002060"/>
                </a:solidFill>
              </a:rPr>
              <a:t>profitabilitas</a:t>
            </a:r>
            <a:r>
              <a:rPr lang="en-US" b="1" dirty="0" smtClean="0">
                <a:solidFill>
                  <a:srgbClr val="002060"/>
                </a:solidFill>
              </a:rPr>
              <a:t> (</a:t>
            </a:r>
            <a:r>
              <a:rPr lang="en-US" b="1" dirty="0" err="1" smtClean="0">
                <a:solidFill>
                  <a:srgbClr val="002060"/>
                </a:solidFill>
              </a:rPr>
              <a:t>keuntungan</a:t>
            </a:r>
            <a:r>
              <a:rPr lang="en-US" b="1" dirty="0" smtClean="0">
                <a:solidFill>
                  <a:srgbClr val="002060"/>
                </a:solidFill>
              </a:rPr>
              <a:t>) </a:t>
            </a:r>
            <a:r>
              <a:rPr lang="en-US" b="1" dirty="0" err="1" smtClean="0">
                <a:solidFill>
                  <a:srgbClr val="002060"/>
                </a:solidFill>
              </a:rPr>
              <a:t>dan</a:t>
            </a:r>
            <a:r>
              <a:rPr lang="en-US" b="1" dirty="0" smtClean="0">
                <a:solidFill>
                  <a:srgbClr val="002060"/>
                </a:solidFill>
              </a:rPr>
              <a:t> </a:t>
            </a:r>
            <a:r>
              <a:rPr lang="en-US" b="1" dirty="0" err="1" smtClean="0">
                <a:solidFill>
                  <a:srgbClr val="002060"/>
                </a:solidFill>
              </a:rPr>
              <a:t>tingkat</a:t>
            </a:r>
            <a:r>
              <a:rPr lang="en-US" b="1" dirty="0" smtClean="0">
                <a:solidFill>
                  <a:srgbClr val="002060"/>
                </a:solidFill>
              </a:rPr>
              <a:t> </a:t>
            </a:r>
            <a:r>
              <a:rPr lang="en-US" b="1" dirty="0" err="1" smtClean="0">
                <a:solidFill>
                  <a:srgbClr val="002060"/>
                </a:solidFill>
              </a:rPr>
              <a:t>resiko</a:t>
            </a:r>
            <a:r>
              <a:rPr lang="en-US" b="1" dirty="0" smtClean="0">
                <a:solidFill>
                  <a:srgbClr val="002060"/>
                </a:solidFill>
              </a:rPr>
              <a:t> </a:t>
            </a:r>
            <a:r>
              <a:rPr lang="en-US" b="1" dirty="0" err="1" smtClean="0">
                <a:solidFill>
                  <a:srgbClr val="002060"/>
                </a:solidFill>
              </a:rPr>
              <a:t>atau</a:t>
            </a:r>
            <a:r>
              <a:rPr lang="en-US" b="1" dirty="0" smtClean="0">
                <a:solidFill>
                  <a:srgbClr val="002060"/>
                </a:solidFill>
              </a:rPr>
              <a:t> </a:t>
            </a:r>
            <a:r>
              <a:rPr lang="en-US" b="1" dirty="0" err="1" smtClean="0">
                <a:solidFill>
                  <a:srgbClr val="002060"/>
                </a:solidFill>
              </a:rPr>
              <a:t>tingkat</a:t>
            </a:r>
            <a:r>
              <a:rPr lang="en-US" b="1" dirty="0" smtClean="0">
                <a:solidFill>
                  <a:srgbClr val="002060"/>
                </a:solidFill>
              </a:rPr>
              <a:t> </a:t>
            </a:r>
            <a:r>
              <a:rPr lang="en-US" b="1" dirty="0" err="1" smtClean="0">
                <a:solidFill>
                  <a:srgbClr val="002060"/>
                </a:solidFill>
              </a:rPr>
              <a:t>kesehatan</a:t>
            </a:r>
            <a:r>
              <a:rPr lang="en-US" b="1" dirty="0" smtClean="0">
                <a:solidFill>
                  <a:srgbClr val="002060"/>
                </a:solidFill>
              </a:rPr>
              <a:t> </a:t>
            </a:r>
            <a:r>
              <a:rPr lang="en-US" b="1" dirty="0" err="1" smtClean="0">
                <a:solidFill>
                  <a:srgbClr val="002060"/>
                </a:solidFill>
              </a:rPr>
              <a:t>moneter</a:t>
            </a:r>
            <a:r>
              <a:rPr lang="en-US" b="1" dirty="0" smtClean="0">
                <a:solidFill>
                  <a:srgbClr val="002060"/>
                </a:solidFill>
              </a:rPr>
              <a:t> </a:t>
            </a:r>
            <a:r>
              <a:rPr lang="en-US" b="1" dirty="0" err="1" smtClean="0">
                <a:solidFill>
                  <a:srgbClr val="002060"/>
                </a:solidFill>
              </a:rPr>
              <a:t>suatu</a:t>
            </a:r>
            <a:r>
              <a:rPr lang="en-US" b="1" dirty="0" smtClean="0">
                <a:solidFill>
                  <a:srgbClr val="002060"/>
                </a:solidFill>
              </a:rPr>
              <a:t> </a:t>
            </a:r>
            <a:r>
              <a:rPr lang="en-US" b="1" dirty="0" err="1" smtClean="0">
                <a:solidFill>
                  <a:srgbClr val="002060"/>
                </a:solidFill>
              </a:rPr>
              <a:t>perusahaan</a:t>
            </a:r>
            <a:endParaRPr lang="en-US" b="1" dirty="0">
              <a:solidFill>
                <a:srgbClr val="00206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457200" y="457200"/>
            <a:ext cx="7749237" cy="6001643"/>
          </a:xfrm>
          <a:prstGeom prst="rect">
            <a:avLst/>
          </a:prstGeom>
          <a:noFill/>
        </p:spPr>
        <p:txBody>
          <a:bodyPr wrap="none" rtlCol="0">
            <a:spAutoFit/>
          </a:bodyPr>
          <a:lstStyle/>
          <a:p>
            <a:r>
              <a:rPr lang="en-US" sz="2400" dirty="0" err="1" smtClean="0">
                <a:solidFill>
                  <a:srgbClr val="002060"/>
                </a:solidFill>
                <a:latin typeface="Algerian" pitchFamily="82" charset="0"/>
                <a:cs typeface="Times New Roman" pitchFamily="18" charset="0"/>
              </a:rPr>
              <a:t>Manfaat</a:t>
            </a:r>
            <a:r>
              <a:rPr lang="en-US" sz="2400" dirty="0" smtClean="0">
                <a:solidFill>
                  <a:srgbClr val="002060"/>
                </a:solidFill>
                <a:latin typeface="Algerian" pitchFamily="82" charset="0"/>
                <a:cs typeface="Times New Roman" pitchFamily="18" charset="0"/>
              </a:rPr>
              <a:t> </a:t>
            </a:r>
            <a:r>
              <a:rPr lang="en-US" sz="2400" dirty="0" err="1" smtClean="0">
                <a:solidFill>
                  <a:srgbClr val="002060"/>
                </a:solidFill>
                <a:latin typeface="Algerian" pitchFamily="82" charset="0"/>
                <a:cs typeface="Times New Roman" pitchFamily="18" charset="0"/>
              </a:rPr>
              <a:t>Analisis</a:t>
            </a:r>
            <a:r>
              <a:rPr lang="en-US" sz="2400" dirty="0" smtClean="0">
                <a:solidFill>
                  <a:srgbClr val="002060"/>
                </a:solidFill>
                <a:latin typeface="Algerian" pitchFamily="82" charset="0"/>
                <a:cs typeface="Times New Roman" pitchFamily="18" charset="0"/>
              </a:rPr>
              <a:t> </a:t>
            </a:r>
            <a:r>
              <a:rPr lang="en-US" sz="2400" dirty="0" err="1" smtClean="0">
                <a:solidFill>
                  <a:srgbClr val="002060"/>
                </a:solidFill>
                <a:latin typeface="Algerian" pitchFamily="82" charset="0"/>
                <a:cs typeface="Times New Roman" pitchFamily="18" charset="0"/>
              </a:rPr>
              <a:t>Laporan</a:t>
            </a:r>
            <a:r>
              <a:rPr lang="en-US" sz="2400" dirty="0" smtClean="0">
                <a:solidFill>
                  <a:srgbClr val="002060"/>
                </a:solidFill>
                <a:latin typeface="Algerian" pitchFamily="82" charset="0"/>
                <a:cs typeface="Times New Roman" pitchFamily="18" charset="0"/>
              </a:rPr>
              <a:t> </a:t>
            </a:r>
            <a:r>
              <a:rPr lang="en-US" sz="2400" dirty="0" err="1" smtClean="0">
                <a:solidFill>
                  <a:srgbClr val="002060"/>
                </a:solidFill>
                <a:latin typeface="Algerian" pitchFamily="82" charset="0"/>
                <a:cs typeface="Times New Roman" pitchFamily="18" charset="0"/>
              </a:rPr>
              <a:t>Keuangan</a:t>
            </a:r>
            <a:endParaRPr lang="en-US" sz="2400" dirty="0" smtClean="0">
              <a:solidFill>
                <a:srgbClr val="002060"/>
              </a:solidFill>
              <a:latin typeface="Algerian" pitchFamily="82" charset="0"/>
              <a:cs typeface="Times New Roman" pitchFamily="18" charset="0"/>
            </a:endParaRPr>
          </a:p>
          <a:p>
            <a:endParaRPr lang="en-US" sz="2400" dirty="0" smtClean="0">
              <a:solidFill>
                <a:srgbClr val="002060"/>
              </a:solidFill>
              <a:latin typeface="Algerian" pitchFamily="82" charset="0"/>
              <a:cs typeface="Times New Roman" pitchFamily="18" charset="0"/>
            </a:endParaRPr>
          </a:p>
          <a:p>
            <a:pPr>
              <a:buClr>
                <a:srgbClr val="C00000"/>
              </a:buClr>
              <a:buFont typeface="Wingdings" pitchFamily="2" charset="2"/>
              <a:buChar char="v"/>
            </a:pPr>
            <a:r>
              <a:rPr lang="en-US" sz="2400" dirty="0" smtClean="0">
                <a:solidFill>
                  <a:srgbClr val="002060"/>
                </a:solidFill>
                <a:latin typeface="Algerian" pitchFamily="82"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Manajemen</a:t>
            </a:r>
            <a:endParaRPr lang="en-US" sz="2400" dirty="0" smtClean="0">
              <a:solidFill>
                <a:srgbClr val="002060"/>
              </a:solidFill>
              <a:latin typeface="Times New Roman" pitchFamily="18" charset="0"/>
              <a:cs typeface="Times New Roman" pitchFamily="18" charset="0"/>
            </a:endParaRP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Mengevaluasi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kinerja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kompensasi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dan</a:t>
            </a:r>
            <a:r>
              <a:rPr lang="en-US" sz="2400" dirty="0" smtClean="0">
                <a:solidFill>
                  <a:srgbClr val="002060"/>
                </a:solidFill>
                <a:latin typeface="Times New Roman" pitchFamily="18" charset="0"/>
                <a:cs typeface="Times New Roman" pitchFamily="18" charset="0"/>
              </a:rPr>
              <a:t> </a:t>
            </a: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pengembangan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karir</a:t>
            </a:r>
            <a:r>
              <a:rPr lang="en-US" sz="2400" dirty="0" smtClean="0">
                <a:solidFill>
                  <a:srgbClr val="002060"/>
                </a:solidFill>
                <a:latin typeface="Times New Roman" pitchFamily="18" charset="0"/>
                <a:cs typeface="Times New Roman" pitchFamily="18" charset="0"/>
              </a:rPr>
              <a:t>.</a:t>
            </a:r>
          </a:p>
          <a:p>
            <a:pPr>
              <a:buClr>
                <a:srgbClr val="C00000"/>
              </a:buClr>
              <a:buFont typeface="Wingdings" pitchFamily="2" charset="2"/>
              <a:buChar char="v"/>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Pemegang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Saham</a:t>
            </a:r>
            <a:endParaRPr lang="en-US" sz="2400" dirty="0" smtClean="0">
              <a:solidFill>
                <a:srgbClr val="002060"/>
              </a:solidFill>
              <a:latin typeface="Times New Roman" pitchFamily="18" charset="0"/>
              <a:cs typeface="Times New Roman" pitchFamily="18" charset="0"/>
            </a:endParaRPr>
          </a:p>
          <a:p>
            <a:pPr>
              <a:buClr>
                <a:srgbClr val="C00000"/>
              </a:buClr>
            </a:pPr>
            <a:r>
              <a:rPr lang="en-US" sz="2400" dirty="0" smtClean="0">
                <a:solidFill>
                  <a:srgbClr val="002060"/>
                </a:solidFill>
                <a:latin typeface="Algerian" pitchFamily="82" charset="0"/>
                <a:cs typeface="Times New Roman" pitchFamily="18" charset="0"/>
              </a:rPr>
              <a:t>	</a:t>
            </a:r>
            <a:r>
              <a:rPr lang="en-US" sz="2400" dirty="0" err="1" smtClean="0">
                <a:solidFill>
                  <a:srgbClr val="002060"/>
                </a:solidFill>
                <a:latin typeface="Times New Roman" pitchFamily="18" charset="0"/>
                <a:cs typeface="Times New Roman" pitchFamily="18" charset="0"/>
              </a:rPr>
              <a:t>Mengetahui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kinerja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pendapatan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dan</a:t>
            </a:r>
            <a:r>
              <a:rPr lang="en-US" sz="2400" dirty="0" smtClean="0">
                <a:solidFill>
                  <a:srgbClr val="002060"/>
                </a:solidFill>
                <a:latin typeface="Times New Roman" pitchFamily="18" charset="0"/>
                <a:cs typeface="Times New Roman" pitchFamily="18" charset="0"/>
              </a:rPr>
              <a:t> </a:t>
            </a: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keamanan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investasi</a:t>
            </a:r>
            <a:r>
              <a:rPr lang="en-US" sz="2400" dirty="0" smtClean="0">
                <a:solidFill>
                  <a:srgbClr val="002060"/>
                </a:solidFill>
                <a:latin typeface="Times New Roman" pitchFamily="18" charset="0"/>
                <a:cs typeface="Times New Roman" pitchFamily="18" charset="0"/>
              </a:rPr>
              <a:t>.</a:t>
            </a:r>
          </a:p>
          <a:p>
            <a:pPr>
              <a:buClr>
                <a:srgbClr val="C00000"/>
              </a:buClr>
              <a:buFont typeface="Wingdings" pitchFamily="2" charset="2"/>
              <a:buChar char="v"/>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Kreditor</a:t>
            </a:r>
            <a:endParaRPr lang="en-US" sz="2400" dirty="0" smtClean="0">
              <a:solidFill>
                <a:srgbClr val="002060"/>
              </a:solidFill>
              <a:latin typeface="Times New Roman" pitchFamily="18" charset="0"/>
              <a:cs typeface="Times New Roman" pitchFamily="18" charset="0"/>
            </a:endParaRP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Mengetahui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kemampuan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memenuhi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utang</a:t>
            </a:r>
            <a:endParaRPr lang="en-US" sz="2400" dirty="0" smtClean="0">
              <a:solidFill>
                <a:srgbClr val="002060"/>
              </a:solidFill>
              <a:latin typeface="Times New Roman" pitchFamily="18" charset="0"/>
              <a:cs typeface="Times New Roman" pitchFamily="18" charset="0"/>
            </a:endParaRP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beserta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bunganya</a:t>
            </a:r>
            <a:r>
              <a:rPr lang="en-US" sz="2400" dirty="0" smtClean="0">
                <a:solidFill>
                  <a:srgbClr val="002060"/>
                </a:solidFill>
                <a:latin typeface="Times New Roman" pitchFamily="18" charset="0"/>
                <a:cs typeface="Times New Roman" pitchFamily="18" charset="0"/>
              </a:rPr>
              <a:t>.</a:t>
            </a:r>
          </a:p>
          <a:p>
            <a:pPr>
              <a:buClr>
                <a:srgbClr val="C00000"/>
              </a:buClr>
              <a:buFont typeface="Wingdings" pitchFamily="2" charset="2"/>
              <a:buChar char="v"/>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Pemerintah</a:t>
            </a:r>
            <a:endParaRPr lang="en-US" sz="2400" dirty="0" smtClean="0">
              <a:solidFill>
                <a:srgbClr val="002060"/>
              </a:solidFill>
              <a:latin typeface="Times New Roman" pitchFamily="18" charset="0"/>
              <a:cs typeface="Times New Roman" pitchFamily="18" charset="0"/>
            </a:endParaRP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Menetapkan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pajak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persetujuan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untuk</a:t>
            </a:r>
            <a:r>
              <a:rPr lang="en-US" sz="2400" dirty="0" smtClean="0">
                <a:solidFill>
                  <a:srgbClr val="002060"/>
                </a:solidFill>
                <a:latin typeface="Times New Roman" pitchFamily="18" charset="0"/>
                <a:cs typeface="Times New Roman" pitchFamily="18" charset="0"/>
              </a:rPr>
              <a:t> go public</a:t>
            </a:r>
          </a:p>
          <a:p>
            <a:pPr>
              <a:buClr>
                <a:srgbClr val="C00000"/>
              </a:buClr>
              <a:buFont typeface="Wingdings" pitchFamily="2" charset="2"/>
              <a:buChar char="v"/>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Karyawan</a:t>
            </a:r>
            <a:endParaRPr lang="en-US" sz="2400" dirty="0" smtClean="0">
              <a:solidFill>
                <a:srgbClr val="002060"/>
              </a:solidFill>
              <a:latin typeface="Times New Roman" pitchFamily="18" charset="0"/>
              <a:cs typeface="Times New Roman" pitchFamily="18" charset="0"/>
            </a:endParaRPr>
          </a:p>
          <a:p>
            <a:pPr>
              <a:buClr>
                <a:srgbClr val="C00000"/>
              </a:buClr>
            </a:pP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Penghasilan</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memadai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keamanan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kerja</a:t>
            </a:r>
            <a:endParaRPr lang="en-US" sz="2400" dirty="0" smtClean="0">
              <a:solidFill>
                <a:srgbClr val="002060"/>
              </a:solidFill>
              <a:latin typeface="Times New Roman" pitchFamily="18" charset="0"/>
              <a:cs typeface="Times New Roman" pitchFamily="18" charset="0"/>
            </a:endParaRPr>
          </a:p>
          <a:p>
            <a:pPr>
              <a:buClr>
                <a:srgbClr val="C00000"/>
              </a:buClr>
            </a:pPr>
            <a:endParaRPr lang="en-US" sz="2400" dirty="0">
              <a:solidFill>
                <a:srgbClr val="002060"/>
              </a:solidFill>
              <a:latin typeface="Algerian" pitchFamily="82"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Box 1"/>
          <p:cNvSpPr txBox="1"/>
          <p:nvPr/>
        </p:nvSpPr>
        <p:spPr>
          <a:xfrm>
            <a:off x="457201" y="533400"/>
            <a:ext cx="8382000" cy="5632311"/>
          </a:xfrm>
          <a:prstGeom prst="rect">
            <a:avLst/>
          </a:prstGeom>
          <a:noFill/>
        </p:spPr>
        <p:txBody>
          <a:bodyPr wrap="square" rtlCol="0">
            <a:spAutoFit/>
          </a:bodyPr>
          <a:lstStyle/>
          <a:p>
            <a:r>
              <a:rPr lang="en-US" sz="2400" dirty="0" err="1" smtClean="0"/>
              <a:t>Latihan</a:t>
            </a:r>
            <a:r>
              <a:rPr lang="en-US" sz="2400" dirty="0" smtClean="0"/>
              <a:t> I:</a:t>
            </a:r>
          </a:p>
          <a:p>
            <a:endParaRPr lang="en-US" sz="2400" dirty="0" smtClean="0"/>
          </a:p>
          <a:p>
            <a:pPr algn="just"/>
            <a:r>
              <a:rPr lang="en-US" sz="2400" dirty="0" smtClean="0">
                <a:latin typeface="Times New Roman" pitchFamily="18" charset="0"/>
                <a:cs typeface="Times New Roman" pitchFamily="18" charset="0"/>
              </a:rPr>
              <a:t>CV. Mart </a:t>
            </a:r>
            <a:r>
              <a:rPr lang="en-US" sz="2400" dirty="0" err="1" smtClean="0">
                <a:latin typeface="Times New Roman" pitchFamily="18" charset="0"/>
                <a:cs typeface="Times New Roman" pitchFamily="18" charset="0"/>
              </a:rPr>
              <a:t>pada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tanggal</a:t>
            </a:r>
            <a:r>
              <a:rPr lang="en-US" sz="2400" dirty="0" smtClean="0">
                <a:latin typeface="Times New Roman" pitchFamily="18" charset="0"/>
                <a:cs typeface="Times New Roman" pitchFamily="18" charset="0"/>
              </a:rPr>
              <a:t> 1 </a:t>
            </a:r>
            <a:r>
              <a:rPr lang="en-US" sz="2400" dirty="0" err="1" smtClean="0">
                <a:latin typeface="Times New Roman" pitchFamily="18" charset="0"/>
                <a:cs typeface="Times New Roman" pitchFamily="18" charset="0"/>
              </a:rPr>
              <a:t>Maret</a:t>
            </a:r>
            <a:r>
              <a:rPr lang="en-US" sz="2400" dirty="0" smtClean="0">
                <a:latin typeface="Times New Roman" pitchFamily="18" charset="0"/>
                <a:cs typeface="Times New Roman" pitchFamily="18" charset="0"/>
              </a:rPr>
              <a:t> 2013 </a:t>
            </a:r>
            <a:r>
              <a:rPr lang="en-US" sz="2400" dirty="0" err="1" smtClean="0">
                <a:latin typeface="Times New Roman" pitchFamily="18" charset="0"/>
                <a:cs typeface="Times New Roman" pitchFamily="18" charset="0"/>
              </a:rPr>
              <a:t>saldo</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akun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sewa</a:t>
            </a:r>
            <a:r>
              <a:rPr lang="id-ID"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dibayar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dimuka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sebesar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Rp</a:t>
            </a:r>
            <a:r>
              <a:rPr lang="en-US" sz="2400" dirty="0" smtClean="0">
                <a:latin typeface="Times New Roman" pitchFamily="18" charset="0"/>
                <a:cs typeface="Times New Roman" pitchFamily="18" charset="0"/>
              </a:rPr>
              <a:t>. 6.000.000,00 </a:t>
            </a:r>
            <a:r>
              <a:rPr lang="en-US" sz="2400" dirty="0" err="1" smtClean="0">
                <a:latin typeface="Times New Roman" pitchFamily="18" charset="0"/>
                <a:cs typeface="Times New Roman" pitchFamily="18" charset="0"/>
              </a:rPr>
              <a:t>untuk</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satu</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tahun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Pada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tanggal</a:t>
            </a:r>
            <a:r>
              <a:rPr lang="en-US" sz="2400" dirty="0" smtClean="0">
                <a:latin typeface="Times New Roman" pitchFamily="18" charset="0"/>
                <a:cs typeface="Times New Roman" pitchFamily="18" charset="0"/>
              </a:rPr>
              <a:t> 31 </a:t>
            </a:r>
            <a:r>
              <a:rPr lang="fi-FI" sz="2400" dirty="0" smtClean="0">
                <a:latin typeface="Times New Roman" pitchFamily="18" charset="0"/>
                <a:cs typeface="Times New Roman" pitchFamily="18" charset="0"/>
              </a:rPr>
              <a:t>Desember 2013 perusahaan melakukan tutup buku.</a:t>
            </a:r>
          </a:p>
          <a:p>
            <a:pPr algn="just"/>
            <a:r>
              <a:rPr lang="en-US" sz="2400" dirty="0" err="1" smtClean="0">
                <a:latin typeface="Times New Roman" pitchFamily="18" charset="0"/>
                <a:cs typeface="Times New Roman" pitchFamily="18" charset="0"/>
              </a:rPr>
              <a:t>Kode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akun</a:t>
            </a:r>
            <a:r>
              <a:rPr lang="en-US" sz="2400" dirty="0" smtClean="0">
                <a:latin typeface="Times New Roman" pitchFamily="18" charset="0"/>
                <a:cs typeface="Times New Roman" pitchFamily="18" charset="0"/>
              </a:rPr>
              <a:t>:</a:t>
            </a:r>
          </a:p>
          <a:p>
            <a:pPr algn="just"/>
            <a:r>
              <a:rPr lang="en-US" sz="2400" dirty="0" smtClean="0">
                <a:latin typeface="Times New Roman" pitchFamily="18" charset="0"/>
                <a:cs typeface="Times New Roman" pitchFamily="18" charset="0"/>
              </a:rPr>
              <a:t>115 </a:t>
            </a:r>
            <a:r>
              <a:rPr lang="en-US" sz="2400" dirty="0" err="1" smtClean="0">
                <a:latin typeface="Times New Roman" pitchFamily="18" charset="0"/>
                <a:cs typeface="Times New Roman" pitchFamily="18" charset="0"/>
              </a:rPr>
              <a:t>Sewa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dibayar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dimuka</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525 </a:t>
            </a:r>
            <a:r>
              <a:rPr lang="en-US" sz="2400" dirty="0" err="1" smtClean="0">
                <a:latin typeface="Times New Roman" pitchFamily="18" charset="0"/>
                <a:cs typeface="Times New Roman" pitchFamily="18" charset="0"/>
              </a:rPr>
              <a:t>Beban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sewa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gedung</a:t>
            </a:r>
            <a:endParaRPr lang="en-US" sz="2400" dirty="0" smtClean="0">
              <a:latin typeface="Times New Roman" pitchFamily="18" charset="0"/>
              <a:cs typeface="Times New Roman" pitchFamily="18" charset="0"/>
            </a:endParaRPr>
          </a:p>
          <a:p>
            <a:pPr algn="just"/>
            <a:r>
              <a:rPr lang="en-US" sz="2400" dirty="0" err="1" smtClean="0">
                <a:latin typeface="Times New Roman" pitchFamily="18" charset="0"/>
                <a:cs typeface="Times New Roman" pitchFamily="18" charset="0"/>
              </a:rPr>
              <a:t>Diminta</a:t>
            </a:r>
            <a:r>
              <a:rPr lang="en-US" sz="2400" dirty="0" smtClean="0">
                <a:latin typeface="Times New Roman" pitchFamily="18" charset="0"/>
                <a:cs typeface="Times New Roman" pitchFamily="18" charset="0"/>
              </a:rPr>
              <a:t>:</a:t>
            </a:r>
          </a:p>
          <a:p>
            <a:pPr marL="457200" indent="-457200" algn="just">
              <a:buFont typeface="+mj-lt"/>
              <a:buAutoNum type="arabicPeriod"/>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Apakah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ada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transaksi</a:t>
            </a:r>
            <a:r>
              <a:rPr lang="en-US" sz="2400" dirty="0" smtClean="0">
                <a:latin typeface="Times New Roman" pitchFamily="18" charset="0"/>
                <a:cs typeface="Times New Roman" pitchFamily="18" charset="0"/>
              </a:rPr>
              <a:t> mart yang </a:t>
            </a:r>
            <a:r>
              <a:rPr lang="en-US" sz="2400" dirty="0" err="1" smtClean="0">
                <a:latin typeface="Times New Roman" pitchFamily="18" charset="0"/>
                <a:cs typeface="Times New Roman" pitchFamily="18" charset="0"/>
              </a:rPr>
              <a:t>memerlukan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penyesuaian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Jelaskan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berikan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alasan</a:t>
            </a:r>
            <a:r>
              <a:rPr lang="en-US" sz="2400" dirty="0" smtClean="0">
                <a:latin typeface="Times New Roman" pitchFamily="18" charset="0"/>
                <a:cs typeface="Times New Roman" pitchFamily="18" charset="0"/>
              </a:rPr>
              <a:t>!</a:t>
            </a:r>
          </a:p>
          <a:p>
            <a:pPr marL="457200" indent="-457200" algn="just">
              <a:buFont typeface="+mj-lt"/>
              <a:buAutoNum type="arabicPeriod"/>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Hitunglah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besar</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beban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sewa</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gedung</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Buatlah</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jurnal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penyesuaian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ke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dalam</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jurnal</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umum</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Lakukan</a:t>
            </a:r>
            <a:r>
              <a:rPr lang="en-US" sz="2400" dirty="0" smtClean="0">
                <a:latin typeface="Times New Roman" pitchFamily="18" charset="0"/>
                <a:cs typeface="Times New Roman" pitchFamily="18" charset="0"/>
              </a:rPr>
              <a:t> posting </a:t>
            </a:r>
            <a:r>
              <a:rPr lang="en-US" sz="2400" dirty="0" err="1" smtClean="0">
                <a:latin typeface="Times New Roman" pitchFamily="18" charset="0"/>
                <a:cs typeface="Times New Roman" pitchFamily="18" charset="0"/>
              </a:rPr>
              <a:t>ke</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akun</a:t>
            </a:r>
            <a:r>
              <a:rPr lang="en-US" sz="2400" dirty="0" smtClean="0">
                <a:latin typeface="Times New Roman" pitchFamily="18" charset="0"/>
                <a:cs typeface="Times New Roman" pitchFamily="18" charset="0"/>
              </a:rPr>
              <a:t> </a:t>
            </a:r>
            <a:r>
              <a:rPr lang="en-US" sz="2400" dirty="0" err="1" smtClean="0">
                <a:latin typeface="Times New Roman" pitchFamily="18" charset="0"/>
                <a:cs typeface="Times New Roman" pitchFamily="18" charset="0"/>
              </a:rPr>
              <a:t>besar</a:t>
            </a:r>
            <a:endParaRPr lang="en-US" sz="2400" dirty="0" smtClean="0">
              <a:latin typeface="Times New Roman" pitchFamily="18" charset="0"/>
              <a:cs typeface="Times New Roman" pitchFamily="18" charset="0"/>
            </a:endParaRPr>
          </a:p>
          <a:p>
            <a:endParaRPr lang="en-US"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15400" cy="6629400"/>
          </a:xfrm>
          <a:noFill/>
          <a:ln>
            <a:solidFill>
              <a:schemeClr val="accent1"/>
            </a:solidFill>
          </a:ln>
          <a:effectLst>
            <a:outerShdw blurRad="50800" dist="50800" dir="5400000" algn="ctr" rotWithShape="0">
              <a:srgbClr val="00B0F0"/>
            </a:outerShdw>
          </a:effectLst>
        </p:spPr>
        <p:txBody>
          <a:bodyPr/>
          <a:lstStyle/>
          <a:p>
            <a:pPr>
              <a:buNone/>
            </a:pPr>
            <a:endParaRPr lang="en-US" dirty="0" smtClean="0">
              <a:solidFill>
                <a:srgbClr val="002060"/>
              </a:solidFill>
            </a:endParaRPr>
          </a:p>
          <a:p>
            <a:pPr>
              <a:buNone/>
            </a:pPr>
            <a:endParaRPr lang="en-US" dirty="0" smtClean="0">
              <a:solidFill>
                <a:srgbClr val="002060"/>
              </a:solidFill>
            </a:endParaRPr>
          </a:p>
          <a:p>
            <a:pPr>
              <a:buNone/>
            </a:pPr>
            <a:endParaRPr lang="en-US" dirty="0">
              <a:solidFill>
                <a:srgbClr val="002060"/>
              </a:solidFill>
            </a:endParaRPr>
          </a:p>
        </p:txBody>
      </p:sp>
      <p:sp>
        <p:nvSpPr>
          <p:cNvPr id="6" name="Horizontal Scroll 5"/>
          <p:cNvSpPr/>
          <p:nvPr/>
        </p:nvSpPr>
        <p:spPr>
          <a:xfrm>
            <a:off x="1143000" y="533400"/>
            <a:ext cx="6324600" cy="4724400"/>
          </a:xfrm>
          <a:prstGeom prst="horizontalScroll">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solidFill>
                  <a:schemeClr val="bg1"/>
                </a:solidFill>
              </a:rPr>
              <a:t>Laporan</a:t>
            </a:r>
            <a:r>
              <a:rPr lang="en-US" dirty="0" smtClean="0">
                <a:solidFill>
                  <a:schemeClr val="bg1"/>
                </a:solidFill>
              </a:rPr>
              <a:t> </a:t>
            </a:r>
            <a:r>
              <a:rPr lang="en-US" dirty="0" err="1" smtClean="0">
                <a:solidFill>
                  <a:schemeClr val="bg1"/>
                </a:solidFill>
              </a:rPr>
              <a:t>Keuangan</a:t>
            </a:r>
            <a:r>
              <a:rPr lang="en-US" dirty="0" smtClean="0">
                <a:solidFill>
                  <a:schemeClr val="bg1"/>
                </a:solidFill>
              </a:rPr>
              <a:t> </a:t>
            </a:r>
            <a:r>
              <a:rPr lang="en-US" dirty="0" err="1" smtClean="0">
                <a:solidFill>
                  <a:schemeClr val="bg1"/>
                </a:solidFill>
              </a:rPr>
              <a:t>adalah</a:t>
            </a:r>
            <a:r>
              <a:rPr lang="en-US" dirty="0">
                <a:solidFill>
                  <a:schemeClr val="bg1"/>
                </a:solidFill>
              </a:rPr>
              <a:t> </a:t>
            </a:r>
            <a:r>
              <a:rPr lang="en-US" dirty="0" err="1" smtClean="0">
                <a:solidFill>
                  <a:schemeClr val="bg1"/>
                </a:solidFill>
              </a:rPr>
              <a:t>laporan</a:t>
            </a:r>
            <a:r>
              <a:rPr lang="en-US" dirty="0" smtClean="0">
                <a:solidFill>
                  <a:schemeClr val="bg1"/>
                </a:solidFill>
              </a:rPr>
              <a:t> yang </a:t>
            </a:r>
            <a:r>
              <a:rPr lang="en-US" dirty="0" err="1" smtClean="0">
                <a:solidFill>
                  <a:schemeClr val="bg1"/>
                </a:solidFill>
              </a:rPr>
              <a:t>memuat</a:t>
            </a:r>
            <a:r>
              <a:rPr lang="en-US" dirty="0" smtClean="0">
                <a:solidFill>
                  <a:schemeClr val="bg1"/>
                </a:solidFill>
              </a:rPr>
              <a:t> </a:t>
            </a:r>
            <a:r>
              <a:rPr lang="en-US" dirty="0" err="1" smtClean="0">
                <a:solidFill>
                  <a:schemeClr val="bg1"/>
                </a:solidFill>
              </a:rPr>
              <a:t>hasil-hasil</a:t>
            </a:r>
            <a:r>
              <a:rPr lang="en-US" dirty="0" smtClean="0">
                <a:solidFill>
                  <a:schemeClr val="bg1"/>
                </a:solidFill>
              </a:rPr>
              <a:t> </a:t>
            </a:r>
            <a:r>
              <a:rPr lang="en-US" dirty="0" err="1" smtClean="0">
                <a:solidFill>
                  <a:schemeClr val="bg1"/>
                </a:solidFill>
              </a:rPr>
              <a:t>perhitungan</a:t>
            </a:r>
            <a:r>
              <a:rPr lang="en-US" dirty="0" smtClean="0">
                <a:solidFill>
                  <a:schemeClr val="bg1"/>
                </a:solidFill>
              </a:rPr>
              <a:t> </a:t>
            </a:r>
            <a:r>
              <a:rPr lang="en-US" dirty="0" err="1" smtClean="0">
                <a:solidFill>
                  <a:schemeClr val="bg1"/>
                </a:solidFill>
              </a:rPr>
              <a:t>dari</a:t>
            </a:r>
            <a:r>
              <a:rPr lang="en-US" dirty="0" smtClean="0">
                <a:solidFill>
                  <a:schemeClr val="bg1"/>
                </a:solidFill>
              </a:rPr>
              <a:t> </a:t>
            </a:r>
            <a:r>
              <a:rPr lang="en-US" dirty="0" err="1" smtClean="0">
                <a:solidFill>
                  <a:schemeClr val="bg1"/>
                </a:solidFill>
              </a:rPr>
              <a:t>proses</a:t>
            </a:r>
            <a:r>
              <a:rPr lang="en-US" dirty="0" smtClean="0">
                <a:solidFill>
                  <a:schemeClr val="bg1"/>
                </a:solidFill>
              </a:rPr>
              <a:t> </a:t>
            </a:r>
            <a:r>
              <a:rPr lang="en-US" dirty="0" err="1" smtClean="0">
                <a:solidFill>
                  <a:schemeClr val="bg1"/>
                </a:solidFill>
              </a:rPr>
              <a:t>akuntansi</a:t>
            </a:r>
            <a:r>
              <a:rPr lang="en-US" dirty="0" smtClean="0">
                <a:solidFill>
                  <a:schemeClr val="bg1"/>
                </a:solidFill>
              </a:rPr>
              <a:t> yang </a:t>
            </a:r>
            <a:r>
              <a:rPr lang="en-US" dirty="0" err="1" smtClean="0">
                <a:solidFill>
                  <a:schemeClr val="bg1"/>
                </a:solidFill>
              </a:rPr>
              <a:t>menunjukkan</a:t>
            </a:r>
            <a:r>
              <a:rPr lang="en-US" dirty="0" smtClean="0">
                <a:solidFill>
                  <a:schemeClr val="bg1"/>
                </a:solidFill>
              </a:rPr>
              <a:t> </a:t>
            </a:r>
            <a:r>
              <a:rPr lang="en-US" dirty="0" err="1" smtClean="0">
                <a:solidFill>
                  <a:schemeClr val="bg1"/>
                </a:solidFill>
              </a:rPr>
              <a:t>kinerja</a:t>
            </a:r>
            <a:r>
              <a:rPr lang="en-US" dirty="0" smtClean="0">
                <a:solidFill>
                  <a:schemeClr val="bg1"/>
                </a:solidFill>
              </a:rPr>
              <a:t> </a:t>
            </a:r>
            <a:r>
              <a:rPr lang="en-US" dirty="0" err="1" smtClean="0">
                <a:solidFill>
                  <a:schemeClr val="bg1"/>
                </a:solidFill>
              </a:rPr>
              <a:t>keuangan</a:t>
            </a:r>
            <a:r>
              <a:rPr lang="en-US" dirty="0" smtClean="0">
                <a:solidFill>
                  <a:schemeClr val="bg1"/>
                </a:solidFill>
              </a:rPr>
              <a:t> </a:t>
            </a:r>
            <a:r>
              <a:rPr lang="en-US" dirty="0" err="1" smtClean="0">
                <a:solidFill>
                  <a:schemeClr val="bg1"/>
                </a:solidFill>
              </a:rPr>
              <a:t>perusahaan</a:t>
            </a:r>
            <a:r>
              <a:rPr lang="en-US" dirty="0" smtClean="0">
                <a:solidFill>
                  <a:schemeClr val="bg1"/>
                </a:solidFill>
              </a:rPr>
              <a:t> </a:t>
            </a:r>
            <a:r>
              <a:rPr lang="en-US" dirty="0" err="1" smtClean="0">
                <a:solidFill>
                  <a:schemeClr val="bg1"/>
                </a:solidFill>
              </a:rPr>
              <a:t>pada</a:t>
            </a:r>
            <a:r>
              <a:rPr lang="en-US" dirty="0" smtClean="0">
                <a:solidFill>
                  <a:schemeClr val="bg1"/>
                </a:solidFill>
              </a:rPr>
              <a:t> </a:t>
            </a:r>
            <a:r>
              <a:rPr lang="en-US" dirty="0" err="1" smtClean="0">
                <a:solidFill>
                  <a:schemeClr val="bg1"/>
                </a:solidFill>
              </a:rPr>
              <a:t>suatu</a:t>
            </a:r>
            <a:r>
              <a:rPr lang="en-US" dirty="0" smtClean="0">
                <a:solidFill>
                  <a:schemeClr val="bg1"/>
                </a:solidFill>
              </a:rPr>
              <a:t> </a:t>
            </a:r>
            <a:r>
              <a:rPr lang="en-US" dirty="0" err="1" smtClean="0">
                <a:solidFill>
                  <a:schemeClr val="bg1"/>
                </a:solidFill>
              </a:rPr>
              <a:t>periode</a:t>
            </a:r>
            <a:r>
              <a:rPr lang="en-US" dirty="0" smtClean="0">
                <a:solidFill>
                  <a:schemeClr val="bg1"/>
                </a:solidFill>
              </a:rPr>
              <a:t> </a:t>
            </a:r>
            <a:r>
              <a:rPr lang="en-US" dirty="0" err="1" smtClean="0">
                <a:solidFill>
                  <a:schemeClr val="bg1"/>
                </a:solidFill>
              </a:rPr>
              <a:t>tertentu</a:t>
            </a:r>
            <a:endParaRPr lang="en-US" dirty="0">
              <a:solidFill>
                <a:schemeClr val="bg1"/>
              </a:solidFill>
            </a:endParaRPr>
          </a:p>
        </p:txBody>
      </p:sp>
      <p:sp>
        <p:nvSpPr>
          <p:cNvPr id="15" name="TextBox 14"/>
          <p:cNvSpPr txBox="1"/>
          <p:nvPr/>
        </p:nvSpPr>
        <p:spPr>
          <a:xfrm>
            <a:off x="7162800" y="5105400"/>
            <a:ext cx="184731" cy="369332"/>
          </a:xfrm>
          <a:prstGeom prst="rect">
            <a:avLst/>
          </a:prstGeom>
          <a:noFill/>
        </p:spPr>
        <p:txBody>
          <a:bodyPr wrap="none" rtlCol="0">
            <a:spAutoFit/>
          </a:bodyPr>
          <a:lstStyle/>
          <a:p>
            <a:endParaRPr lang="en-US"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533400" y="43934"/>
            <a:ext cx="8153400"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Latihan</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II:</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Dalam</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daftar</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perkiraan</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dibawah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ini</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hitunglah</a:t>
            </a:r>
            <a:r>
              <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modal </a:t>
            </a:r>
            <a:r>
              <a:rPr kumimoji="0" lang="en-US" sz="2400" b="0" i="0" u="none" strike="noStrike" cap="none" normalizeH="0" baseline="0" dirty="0" err="1" smtClean="0">
                <a:ln>
                  <a:noFill/>
                </a:ln>
                <a:solidFill>
                  <a:schemeClr val="tx1"/>
                </a:solidFill>
                <a:effectLst/>
                <a:latin typeface="Times New Roman" pitchFamily="18" charset="0"/>
                <a:ea typeface="Calibri" pitchFamily="34" charset="0"/>
                <a:cs typeface="Times New Roman" pitchFamily="18" charset="0"/>
              </a:rPr>
              <a:t>kerja</a:t>
            </a: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400" dirty="0" smtClean="0">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cs typeface="Times New Roman" pitchFamily="18" charset="0"/>
            </a:endParaRPr>
          </a:p>
        </p:txBody>
      </p:sp>
      <p:graphicFrame>
        <p:nvGraphicFramePr>
          <p:cNvPr id="10" name="Table 9"/>
          <p:cNvGraphicFramePr>
            <a:graphicFrameLocks noGrp="1"/>
          </p:cNvGraphicFramePr>
          <p:nvPr/>
        </p:nvGraphicFramePr>
        <p:xfrm>
          <a:off x="533400" y="990600"/>
          <a:ext cx="8229600" cy="5608320"/>
        </p:xfrm>
        <a:graphic>
          <a:graphicData uri="http://schemas.openxmlformats.org/drawingml/2006/table">
            <a:tbl>
              <a:tblPr firstRow="1" bandRow="1">
                <a:tableStyleId>{5C22544A-7EE6-4342-B048-85BDC9FD1C3A}</a:tableStyleId>
              </a:tblPr>
              <a:tblGrid>
                <a:gridCol w="5867400"/>
                <a:gridCol w="2362200"/>
              </a:tblGrid>
              <a:tr h="467360">
                <a:tc>
                  <a:txBody>
                    <a:bodyPr/>
                    <a:lstStyle/>
                    <a:p>
                      <a:pPr algn="ctr"/>
                      <a:r>
                        <a:rPr lang="en-US" sz="2400" dirty="0" err="1" smtClean="0">
                          <a:solidFill>
                            <a:srgbClr val="002060"/>
                          </a:solidFill>
                          <a:latin typeface="Times New Roman" pitchFamily="18" charset="0"/>
                          <a:cs typeface="Times New Roman" pitchFamily="18" charset="0"/>
                        </a:rPr>
                        <a:t>Perkiraan</a:t>
                      </a:r>
                      <a:endParaRPr lang="en-US" sz="2400" dirty="0">
                        <a:solidFill>
                          <a:srgbClr val="002060"/>
                        </a:solidFill>
                        <a:latin typeface="Times New Roman" pitchFamily="18" charset="0"/>
                        <a:cs typeface="Times New Roman" pitchFamily="18" charset="0"/>
                      </a:endParaRPr>
                    </a:p>
                  </a:txBody>
                  <a:tcPr>
                    <a:solidFill>
                      <a:schemeClr val="accent1">
                        <a:lumMod val="40000"/>
                        <a:lumOff val="60000"/>
                      </a:schemeClr>
                    </a:solidFill>
                  </a:tcPr>
                </a:tc>
                <a:tc>
                  <a:txBody>
                    <a:bodyPr/>
                    <a:lstStyle/>
                    <a:p>
                      <a:pPr algn="ctr"/>
                      <a:r>
                        <a:rPr lang="en-US" sz="2400" dirty="0" err="1" smtClean="0">
                          <a:solidFill>
                            <a:srgbClr val="002060"/>
                          </a:solidFill>
                          <a:latin typeface="Times New Roman" pitchFamily="18" charset="0"/>
                          <a:cs typeface="Times New Roman" pitchFamily="18" charset="0"/>
                        </a:rPr>
                        <a:t>Nilai</a:t>
                      </a:r>
                      <a:endParaRPr lang="en-US" sz="2400" dirty="0">
                        <a:solidFill>
                          <a:srgbClr val="002060"/>
                        </a:solidFill>
                        <a:latin typeface="Times New Roman" pitchFamily="18" charset="0"/>
                        <a:cs typeface="Times New Roman" pitchFamily="18" charset="0"/>
                      </a:endParaRPr>
                    </a:p>
                  </a:txBody>
                  <a:tcPr/>
                </a:tc>
              </a:tr>
              <a:tr h="467360">
                <a:tc>
                  <a:txBody>
                    <a:bodyPr/>
                    <a:lstStyle/>
                    <a:p>
                      <a:r>
                        <a:rPr lang="en-US" dirty="0" err="1" smtClean="0"/>
                        <a:t>Akumulasi</a:t>
                      </a:r>
                      <a:r>
                        <a:rPr lang="en-US" baseline="0" dirty="0" smtClean="0"/>
                        <a:t> </a:t>
                      </a:r>
                      <a:r>
                        <a:rPr lang="en-US" baseline="0" dirty="0" err="1" smtClean="0"/>
                        <a:t>penyusutan</a:t>
                      </a:r>
                      <a:r>
                        <a:rPr lang="en-US" baseline="0" dirty="0" smtClean="0"/>
                        <a:t> </a:t>
                      </a:r>
                      <a:r>
                        <a:rPr lang="en-US" baseline="0" dirty="0" err="1" smtClean="0"/>
                        <a:t>alat</a:t>
                      </a:r>
                      <a:r>
                        <a:rPr lang="en-US" baseline="0" dirty="0" smtClean="0"/>
                        <a:t> </a:t>
                      </a:r>
                      <a:r>
                        <a:rPr lang="en-US" baseline="0" dirty="0" err="1" smtClean="0"/>
                        <a:t>perlengkapan</a:t>
                      </a:r>
                      <a:endParaRPr lang="en-US" dirty="0"/>
                    </a:p>
                  </a:txBody>
                  <a:tcPr/>
                </a:tc>
                <a:tc>
                  <a:txBody>
                    <a:bodyPr/>
                    <a:lstStyle/>
                    <a:p>
                      <a:pPr algn="ctr"/>
                      <a:r>
                        <a:rPr lang="en-US" dirty="0" smtClean="0"/>
                        <a:t>$ 18,500</a:t>
                      </a:r>
                      <a:endParaRPr lang="en-US" dirty="0"/>
                    </a:p>
                  </a:txBody>
                  <a:tcPr/>
                </a:tc>
              </a:tr>
              <a:tr h="467360">
                <a:tc>
                  <a:txBody>
                    <a:bodyPr/>
                    <a:lstStyle/>
                    <a:p>
                      <a:r>
                        <a:rPr lang="en-US" dirty="0" err="1" smtClean="0"/>
                        <a:t>Hutang</a:t>
                      </a:r>
                      <a:r>
                        <a:rPr lang="en-US" dirty="0" smtClean="0"/>
                        <a:t> </a:t>
                      </a:r>
                      <a:r>
                        <a:rPr lang="en-US" dirty="0" err="1" smtClean="0"/>
                        <a:t>Dagang</a:t>
                      </a:r>
                      <a:endParaRPr lang="en-US" dirty="0"/>
                    </a:p>
                  </a:txBody>
                  <a:tcPr/>
                </a:tc>
                <a:tc>
                  <a:txBody>
                    <a:bodyPr/>
                    <a:lstStyle/>
                    <a:p>
                      <a:pPr algn="ctr"/>
                      <a:r>
                        <a:rPr lang="en-US" dirty="0" smtClean="0"/>
                        <a:t>   18,400</a:t>
                      </a:r>
                      <a:endParaRPr lang="en-US" dirty="0"/>
                    </a:p>
                  </a:txBody>
                  <a:tcPr/>
                </a:tc>
              </a:tr>
              <a:tr h="467360">
                <a:tc>
                  <a:txBody>
                    <a:bodyPr/>
                    <a:lstStyle/>
                    <a:p>
                      <a:r>
                        <a:rPr lang="en-US" dirty="0" err="1" smtClean="0"/>
                        <a:t>Piutang</a:t>
                      </a:r>
                      <a:r>
                        <a:rPr lang="en-US" dirty="0" smtClean="0"/>
                        <a:t> </a:t>
                      </a:r>
                      <a:r>
                        <a:rPr lang="en-US" dirty="0" err="1" smtClean="0"/>
                        <a:t>Dagang</a:t>
                      </a:r>
                      <a:endParaRPr lang="en-US" dirty="0"/>
                    </a:p>
                  </a:txBody>
                  <a:tcPr/>
                </a:tc>
                <a:tc>
                  <a:txBody>
                    <a:bodyPr/>
                    <a:lstStyle/>
                    <a:p>
                      <a:pPr algn="ctr"/>
                      <a:r>
                        <a:rPr lang="en-US" dirty="0" smtClean="0"/>
                        <a:t>  14,500</a:t>
                      </a:r>
                      <a:endParaRPr lang="en-US" dirty="0"/>
                    </a:p>
                  </a:txBody>
                  <a:tcPr/>
                </a:tc>
              </a:tr>
              <a:tr h="467360">
                <a:tc>
                  <a:txBody>
                    <a:bodyPr/>
                    <a:lstStyle/>
                    <a:p>
                      <a:r>
                        <a:rPr lang="en-US" dirty="0" err="1" smtClean="0"/>
                        <a:t>Cadangan</a:t>
                      </a:r>
                      <a:r>
                        <a:rPr lang="en-US" baseline="0" dirty="0" smtClean="0"/>
                        <a:t>  </a:t>
                      </a:r>
                      <a:r>
                        <a:rPr lang="en-US" baseline="0" dirty="0" err="1" smtClean="0"/>
                        <a:t>Piutang</a:t>
                      </a:r>
                      <a:r>
                        <a:rPr lang="en-US" baseline="0" dirty="0" smtClean="0"/>
                        <a:t> Ragu-</a:t>
                      </a:r>
                      <a:r>
                        <a:rPr lang="en-US" baseline="0" dirty="0" err="1" smtClean="0"/>
                        <a:t>ragu</a:t>
                      </a:r>
                      <a:endParaRPr lang="en-US" dirty="0"/>
                    </a:p>
                  </a:txBody>
                  <a:tcPr/>
                </a:tc>
                <a:tc>
                  <a:txBody>
                    <a:bodyPr/>
                    <a:lstStyle/>
                    <a:p>
                      <a:pPr algn="ctr"/>
                      <a:r>
                        <a:rPr lang="en-US" dirty="0" smtClean="0"/>
                        <a:t>    2,500</a:t>
                      </a:r>
                      <a:endParaRPr lang="en-US" dirty="0"/>
                    </a:p>
                  </a:txBody>
                  <a:tcPr/>
                </a:tc>
              </a:tr>
              <a:tr h="467360">
                <a:tc>
                  <a:txBody>
                    <a:bodyPr/>
                    <a:lstStyle/>
                    <a:p>
                      <a:r>
                        <a:rPr lang="en-US" dirty="0" err="1" smtClean="0"/>
                        <a:t>Kas</a:t>
                      </a:r>
                      <a:endParaRPr lang="en-US" dirty="0"/>
                    </a:p>
                  </a:txBody>
                  <a:tcPr/>
                </a:tc>
                <a:tc>
                  <a:txBody>
                    <a:bodyPr/>
                    <a:lstStyle/>
                    <a:p>
                      <a:pPr algn="ctr"/>
                      <a:r>
                        <a:rPr lang="en-US" dirty="0" smtClean="0"/>
                        <a:t>  28,000</a:t>
                      </a:r>
                      <a:endParaRPr lang="en-US" dirty="0"/>
                    </a:p>
                  </a:txBody>
                  <a:tcPr/>
                </a:tc>
              </a:tr>
              <a:tr h="467360">
                <a:tc>
                  <a:txBody>
                    <a:bodyPr/>
                    <a:lstStyle/>
                    <a:p>
                      <a:r>
                        <a:rPr lang="en-US" dirty="0" err="1" smtClean="0"/>
                        <a:t>Hutang</a:t>
                      </a:r>
                      <a:r>
                        <a:rPr lang="en-US" dirty="0" smtClean="0"/>
                        <a:t> </a:t>
                      </a:r>
                      <a:r>
                        <a:rPr lang="en-US" dirty="0" err="1" smtClean="0"/>
                        <a:t>Dividen</a:t>
                      </a:r>
                      <a:endParaRPr lang="en-US" dirty="0"/>
                    </a:p>
                  </a:txBody>
                  <a:tcPr/>
                </a:tc>
                <a:tc>
                  <a:txBody>
                    <a:bodyPr/>
                    <a:lstStyle/>
                    <a:p>
                      <a:pPr algn="ctr"/>
                      <a:r>
                        <a:rPr lang="en-US" dirty="0" smtClean="0"/>
                        <a:t>    6,000</a:t>
                      </a:r>
                      <a:endParaRPr lang="en-US" dirty="0"/>
                    </a:p>
                  </a:txBody>
                  <a:tcPr/>
                </a:tc>
              </a:tr>
              <a:tr h="467360">
                <a:tc>
                  <a:txBody>
                    <a:bodyPr/>
                    <a:lstStyle/>
                    <a:p>
                      <a:r>
                        <a:rPr lang="en-US" dirty="0" err="1" smtClean="0"/>
                        <a:t>Alat-alat</a:t>
                      </a:r>
                      <a:r>
                        <a:rPr lang="en-US" dirty="0" smtClean="0"/>
                        <a:t> </a:t>
                      </a:r>
                      <a:r>
                        <a:rPr lang="en-US" dirty="0" err="1" smtClean="0"/>
                        <a:t>Perlengkapan</a:t>
                      </a:r>
                      <a:endParaRPr lang="en-US" dirty="0"/>
                    </a:p>
                  </a:txBody>
                  <a:tcPr/>
                </a:tc>
                <a:tc>
                  <a:txBody>
                    <a:bodyPr/>
                    <a:lstStyle/>
                    <a:p>
                      <a:pPr algn="ctr"/>
                      <a:r>
                        <a:rPr lang="en-US" dirty="0" smtClean="0"/>
                        <a:t>154,000</a:t>
                      </a:r>
                      <a:endParaRPr lang="en-US" dirty="0"/>
                    </a:p>
                  </a:txBody>
                  <a:tcPr/>
                </a:tc>
              </a:tr>
              <a:tr h="467360">
                <a:tc>
                  <a:txBody>
                    <a:bodyPr/>
                    <a:lstStyle/>
                    <a:p>
                      <a:r>
                        <a:rPr lang="en-US" dirty="0" err="1" smtClean="0"/>
                        <a:t>Persediaan</a:t>
                      </a:r>
                      <a:endParaRPr lang="en-US" dirty="0"/>
                    </a:p>
                  </a:txBody>
                  <a:tcPr/>
                </a:tc>
                <a:tc>
                  <a:txBody>
                    <a:bodyPr/>
                    <a:lstStyle/>
                    <a:p>
                      <a:pPr algn="ctr"/>
                      <a:r>
                        <a:rPr lang="en-US" dirty="0" smtClean="0"/>
                        <a:t>  40,000</a:t>
                      </a:r>
                      <a:endParaRPr lang="en-US" dirty="0"/>
                    </a:p>
                  </a:txBody>
                  <a:tcPr/>
                </a:tc>
              </a:tr>
              <a:tr h="467360">
                <a:tc>
                  <a:txBody>
                    <a:bodyPr/>
                    <a:lstStyle/>
                    <a:p>
                      <a:r>
                        <a:rPr lang="en-US" dirty="0" smtClean="0"/>
                        <a:t>Wesel</a:t>
                      </a:r>
                      <a:r>
                        <a:rPr lang="en-US" baseline="0" dirty="0" smtClean="0"/>
                        <a:t> Bayar (</a:t>
                      </a:r>
                      <a:r>
                        <a:rPr lang="en-US" baseline="0" dirty="0" err="1" smtClean="0"/>
                        <a:t>Jangka</a:t>
                      </a:r>
                      <a:r>
                        <a:rPr lang="en-US" baseline="0" dirty="0" smtClean="0"/>
                        <a:t> </a:t>
                      </a:r>
                      <a:r>
                        <a:rPr lang="en-US" baseline="0" dirty="0" err="1" smtClean="0"/>
                        <a:t>Panjang</a:t>
                      </a:r>
                      <a:r>
                        <a:rPr lang="en-US" baseline="0" dirty="0" smtClean="0"/>
                        <a:t>)</a:t>
                      </a:r>
                      <a:endParaRPr lang="en-US" dirty="0"/>
                    </a:p>
                  </a:txBody>
                  <a:tcPr/>
                </a:tc>
                <a:tc>
                  <a:txBody>
                    <a:bodyPr/>
                    <a:lstStyle/>
                    <a:p>
                      <a:pPr algn="ctr"/>
                      <a:r>
                        <a:rPr lang="en-US" dirty="0" smtClean="0"/>
                        <a:t> 42,000</a:t>
                      </a:r>
                      <a:endParaRPr lang="en-US" dirty="0"/>
                    </a:p>
                  </a:txBody>
                  <a:tcPr/>
                </a:tc>
              </a:tr>
              <a:tr h="467360">
                <a:tc>
                  <a:txBody>
                    <a:bodyPr/>
                    <a:lstStyle/>
                    <a:p>
                      <a:r>
                        <a:rPr lang="en-US" dirty="0" smtClean="0"/>
                        <a:t>Wesel Bayar (</a:t>
                      </a:r>
                      <a:r>
                        <a:rPr lang="en-US" dirty="0" err="1" smtClean="0"/>
                        <a:t>Jangka</a:t>
                      </a:r>
                      <a:r>
                        <a:rPr lang="en-US" baseline="0" dirty="0" smtClean="0"/>
                        <a:t> </a:t>
                      </a:r>
                      <a:r>
                        <a:rPr lang="en-US" baseline="0" dirty="0" err="1" smtClean="0"/>
                        <a:t>Pendek</a:t>
                      </a:r>
                      <a:r>
                        <a:rPr lang="en-US" baseline="0" dirty="0" smtClean="0"/>
                        <a:t>)</a:t>
                      </a:r>
                      <a:endParaRPr lang="en-US" dirty="0"/>
                    </a:p>
                  </a:txBody>
                  <a:tcPr/>
                </a:tc>
                <a:tc>
                  <a:txBody>
                    <a:bodyPr/>
                    <a:lstStyle/>
                    <a:p>
                      <a:pPr algn="ctr"/>
                      <a:r>
                        <a:rPr lang="en-US" dirty="0" smtClean="0"/>
                        <a:t> 20,000</a:t>
                      </a:r>
                      <a:endParaRPr lang="en-US" dirty="0"/>
                    </a:p>
                  </a:txBody>
                  <a:tcPr/>
                </a:tc>
              </a:tr>
              <a:tr h="467360">
                <a:tc>
                  <a:txBody>
                    <a:bodyPr/>
                    <a:lstStyle/>
                    <a:p>
                      <a:endParaRPr lang="en-US" dirty="0"/>
                    </a:p>
                  </a:txBody>
                  <a:tcPr/>
                </a:tc>
                <a:tc>
                  <a:txBody>
                    <a:bodyPr/>
                    <a:lstStyle/>
                    <a:p>
                      <a:pPr algn="ctr"/>
                      <a:endParaRPr lang="en-US" dirty="0"/>
                    </a:p>
                  </a:txBody>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Flowchart: Punched Tape 2"/>
          <p:cNvSpPr/>
          <p:nvPr/>
        </p:nvSpPr>
        <p:spPr>
          <a:xfrm>
            <a:off x="762000" y="609600"/>
            <a:ext cx="7620000" cy="5562600"/>
          </a:xfrm>
          <a:prstGeom prst="flowChartPunchedTap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b="1" dirty="0" smtClean="0">
              <a:solidFill>
                <a:schemeClr val="tx1"/>
              </a:solidFill>
            </a:endParaRPr>
          </a:p>
          <a:p>
            <a:endParaRPr lang="en-US" b="1" dirty="0">
              <a:solidFill>
                <a:schemeClr val="tx1"/>
              </a:solidFill>
            </a:endParaRPr>
          </a:p>
          <a:p>
            <a:endParaRPr lang="en-US" b="1" dirty="0" smtClean="0">
              <a:solidFill>
                <a:schemeClr val="tx1"/>
              </a:solidFill>
            </a:endParaRPr>
          </a:p>
          <a:p>
            <a:endParaRPr lang="en-US" b="1" dirty="0">
              <a:solidFill>
                <a:schemeClr val="tx1"/>
              </a:solidFill>
            </a:endParaRPr>
          </a:p>
          <a:p>
            <a:endParaRPr lang="en-US" b="1" dirty="0" smtClean="0">
              <a:solidFill>
                <a:schemeClr val="tx1"/>
              </a:solidFill>
            </a:endParaRPr>
          </a:p>
          <a:p>
            <a:endParaRPr lang="en-US" b="1" dirty="0">
              <a:solidFill>
                <a:schemeClr val="tx1"/>
              </a:solidFill>
            </a:endParaRPr>
          </a:p>
          <a:p>
            <a:r>
              <a:rPr lang="en-US" b="1" dirty="0" err="1" smtClean="0">
                <a:solidFill>
                  <a:schemeClr val="tx1"/>
                </a:solidFill>
              </a:rPr>
              <a:t>Jenis</a:t>
            </a:r>
            <a:r>
              <a:rPr lang="en-US" b="1" dirty="0" smtClean="0">
                <a:solidFill>
                  <a:schemeClr val="tx1"/>
                </a:solidFill>
              </a:rPr>
              <a:t> </a:t>
            </a:r>
            <a:r>
              <a:rPr lang="en-US" b="1" dirty="0" err="1" smtClean="0">
                <a:solidFill>
                  <a:schemeClr val="tx1"/>
                </a:solidFill>
              </a:rPr>
              <a:t>Laporan</a:t>
            </a:r>
            <a:r>
              <a:rPr lang="en-US" b="1" dirty="0" smtClean="0">
                <a:solidFill>
                  <a:schemeClr val="tx1"/>
                </a:solidFill>
              </a:rPr>
              <a:t> </a:t>
            </a:r>
            <a:r>
              <a:rPr lang="en-US" b="1" dirty="0" err="1" smtClean="0">
                <a:solidFill>
                  <a:schemeClr val="tx1"/>
                </a:solidFill>
              </a:rPr>
              <a:t>Keuangan</a:t>
            </a:r>
            <a:r>
              <a:rPr lang="en-US" b="1" dirty="0" smtClean="0">
                <a:solidFill>
                  <a:schemeClr val="tx1"/>
                </a:solidFill>
              </a:rPr>
              <a:t>:</a:t>
            </a:r>
          </a:p>
          <a:p>
            <a:endParaRPr lang="en-US" b="1" dirty="0" smtClean="0">
              <a:solidFill>
                <a:schemeClr val="tx1"/>
              </a:solidFill>
            </a:endParaRPr>
          </a:p>
          <a:p>
            <a:pPr algn="ctr">
              <a:buClr>
                <a:srgbClr val="C00000"/>
              </a:buClr>
              <a:buFont typeface="Wingdings" pitchFamily="2" charset="2"/>
              <a:buChar char="v"/>
            </a:pPr>
            <a:r>
              <a:rPr lang="en-US" dirty="0" smtClean="0">
                <a:solidFill>
                  <a:schemeClr val="tx1"/>
                </a:solidFill>
              </a:rPr>
              <a:t> </a:t>
            </a:r>
            <a:r>
              <a:rPr lang="en-US" dirty="0" err="1" smtClean="0">
                <a:solidFill>
                  <a:schemeClr val="tx1"/>
                </a:solidFill>
              </a:rPr>
              <a:t>Laporan</a:t>
            </a:r>
            <a:r>
              <a:rPr lang="en-US" dirty="0" smtClean="0">
                <a:solidFill>
                  <a:schemeClr val="tx1"/>
                </a:solidFill>
              </a:rPr>
              <a:t> </a:t>
            </a:r>
            <a:r>
              <a:rPr lang="en-US" dirty="0" err="1" smtClean="0">
                <a:solidFill>
                  <a:schemeClr val="tx1"/>
                </a:solidFill>
              </a:rPr>
              <a:t>Laba</a:t>
            </a:r>
            <a:r>
              <a:rPr lang="en-US" dirty="0" smtClean="0">
                <a:solidFill>
                  <a:schemeClr val="tx1"/>
                </a:solidFill>
              </a:rPr>
              <a:t> </a:t>
            </a:r>
            <a:r>
              <a:rPr lang="en-US" dirty="0" err="1" smtClean="0">
                <a:solidFill>
                  <a:schemeClr val="tx1"/>
                </a:solidFill>
              </a:rPr>
              <a:t>Rugi</a:t>
            </a:r>
            <a:r>
              <a:rPr lang="id-ID" dirty="0" smtClean="0">
                <a:solidFill>
                  <a:schemeClr val="tx1"/>
                </a:solidFill>
              </a:rPr>
              <a:t> Komprehensif</a:t>
            </a:r>
            <a:r>
              <a:rPr lang="en-US" dirty="0" smtClean="0">
                <a:solidFill>
                  <a:schemeClr val="tx1"/>
                </a:solidFill>
              </a:rPr>
              <a:t> </a:t>
            </a:r>
            <a:r>
              <a:rPr lang="en-US" dirty="0" smtClean="0">
                <a:solidFill>
                  <a:schemeClr val="tx1"/>
                </a:solidFill>
              </a:rPr>
              <a:t>(Income Statement)</a:t>
            </a:r>
          </a:p>
          <a:p>
            <a:pPr algn="ctr">
              <a:buClr>
                <a:srgbClr val="C00000"/>
              </a:buClr>
              <a:buFont typeface="Wingdings" pitchFamily="2" charset="2"/>
              <a:buChar char="v"/>
            </a:pPr>
            <a:r>
              <a:rPr lang="en-US" dirty="0">
                <a:solidFill>
                  <a:schemeClr val="tx1"/>
                </a:solidFill>
              </a:rPr>
              <a:t> </a:t>
            </a:r>
            <a:r>
              <a:rPr lang="id-ID" dirty="0" smtClean="0">
                <a:solidFill>
                  <a:schemeClr val="tx1"/>
                </a:solidFill>
              </a:rPr>
              <a:t>Laporan Posisi Keuangan</a:t>
            </a:r>
            <a:r>
              <a:rPr lang="en-US" dirty="0" smtClean="0">
                <a:solidFill>
                  <a:schemeClr val="tx1"/>
                </a:solidFill>
              </a:rPr>
              <a:t> </a:t>
            </a:r>
            <a:r>
              <a:rPr lang="en-US" dirty="0" smtClean="0">
                <a:solidFill>
                  <a:schemeClr val="tx1"/>
                </a:solidFill>
              </a:rPr>
              <a:t>(Balance Sheet)</a:t>
            </a:r>
          </a:p>
          <a:p>
            <a:pPr algn="ctr">
              <a:buClr>
                <a:srgbClr val="C00000"/>
              </a:buClr>
              <a:buFont typeface="Wingdings" pitchFamily="2" charset="2"/>
              <a:buChar char="v"/>
            </a:pPr>
            <a:r>
              <a:rPr lang="en-US" dirty="0">
                <a:solidFill>
                  <a:schemeClr val="tx1"/>
                </a:solidFill>
              </a:rPr>
              <a:t> </a:t>
            </a:r>
            <a:r>
              <a:rPr lang="en-US" dirty="0" err="1" smtClean="0">
                <a:solidFill>
                  <a:schemeClr val="tx1"/>
                </a:solidFill>
              </a:rPr>
              <a:t>Laporan</a:t>
            </a:r>
            <a:r>
              <a:rPr lang="en-US" dirty="0" smtClean="0">
                <a:solidFill>
                  <a:schemeClr val="tx1"/>
                </a:solidFill>
              </a:rPr>
              <a:t> </a:t>
            </a:r>
            <a:r>
              <a:rPr lang="en-US" dirty="0" err="1" smtClean="0">
                <a:solidFill>
                  <a:schemeClr val="tx1"/>
                </a:solidFill>
              </a:rPr>
              <a:t>Perubahan</a:t>
            </a:r>
            <a:r>
              <a:rPr lang="en-US" dirty="0" smtClean="0">
                <a:solidFill>
                  <a:schemeClr val="tx1"/>
                </a:solidFill>
              </a:rPr>
              <a:t> </a:t>
            </a:r>
            <a:r>
              <a:rPr lang="id-ID" dirty="0" smtClean="0">
                <a:solidFill>
                  <a:schemeClr val="tx1"/>
                </a:solidFill>
              </a:rPr>
              <a:t>Ekuitas</a:t>
            </a:r>
            <a:r>
              <a:rPr lang="en-US" dirty="0" smtClean="0">
                <a:solidFill>
                  <a:schemeClr val="tx1"/>
                </a:solidFill>
              </a:rPr>
              <a:t> </a:t>
            </a:r>
            <a:endParaRPr lang="en-US" dirty="0" smtClean="0">
              <a:solidFill>
                <a:schemeClr val="tx1"/>
              </a:solidFill>
            </a:endParaRPr>
          </a:p>
          <a:p>
            <a:pPr algn="ctr">
              <a:buClr>
                <a:srgbClr val="C00000"/>
              </a:buClr>
            </a:pPr>
            <a:r>
              <a:rPr lang="en-US" dirty="0" smtClean="0">
                <a:solidFill>
                  <a:schemeClr val="tx1"/>
                </a:solidFill>
              </a:rPr>
              <a:t>(Statement of Changes in Owners </a:t>
            </a:r>
            <a:r>
              <a:rPr lang="en-US" dirty="0">
                <a:solidFill>
                  <a:schemeClr val="tx1"/>
                </a:solidFill>
              </a:rPr>
              <a:t>E</a:t>
            </a:r>
            <a:r>
              <a:rPr lang="en-US" dirty="0" smtClean="0">
                <a:solidFill>
                  <a:schemeClr val="tx1"/>
                </a:solidFill>
              </a:rPr>
              <a:t>quity)</a:t>
            </a:r>
          </a:p>
          <a:p>
            <a:pPr algn="ctr">
              <a:buClr>
                <a:srgbClr val="C00000"/>
              </a:buClr>
              <a:buFont typeface="Wingdings" pitchFamily="2" charset="2"/>
              <a:buChar char="v"/>
            </a:pPr>
            <a:r>
              <a:rPr lang="en-US" dirty="0">
                <a:solidFill>
                  <a:schemeClr val="tx1"/>
                </a:solidFill>
              </a:rPr>
              <a:t> </a:t>
            </a:r>
            <a:r>
              <a:rPr lang="en-US" dirty="0" err="1" smtClean="0">
                <a:solidFill>
                  <a:schemeClr val="tx1"/>
                </a:solidFill>
              </a:rPr>
              <a:t>Laporan</a:t>
            </a:r>
            <a:r>
              <a:rPr lang="en-US" dirty="0" smtClean="0">
                <a:solidFill>
                  <a:schemeClr val="tx1"/>
                </a:solidFill>
              </a:rPr>
              <a:t> </a:t>
            </a:r>
            <a:r>
              <a:rPr lang="en-US" dirty="0" err="1" smtClean="0">
                <a:solidFill>
                  <a:schemeClr val="tx1"/>
                </a:solidFill>
              </a:rPr>
              <a:t>Arus</a:t>
            </a:r>
            <a:r>
              <a:rPr lang="en-US" dirty="0" smtClean="0">
                <a:solidFill>
                  <a:schemeClr val="tx1"/>
                </a:solidFill>
              </a:rPr>
              <a:t> </a:t>
            </a:r>
            <a:r>
              <a:rPr lang="en-US" dirty="0" err="1" smtClean="0">
                <a:solidFill>
                  <a:schemeClr val="tx1"/>
                </a:solidFill>
              </a:rPr>
              <a:t>Kas</a:t>
            </a:r>
            <a:r>
              <a:rPr lang="en-US" dirty="0" smtClean="0">
                <a:solidFill>
                  <a:schemeClr val="tx1"/>
                </a:solidFill>
              </a:rPr>
              <a:t> (Statement </a:t>
            </a:r>
            <a:r>
              <a:rPr lang="en-US" dirty="0">
                <a:solidFill>
                  <a:schemeClr val="tx1"/>
                </a:solidFill>
              </a:rPr>
              <a:t>o</a:t>
            </a:r>
            <a:r>
              <a:rPr lang="en-US" dirty="0" smtClean="0">
                <a:solidFill>
                  <a:schemeClr val="tx1"/>
                </a:solidFill>
              </a:rPr>
              <a:t>f Cash Flow)</a:t>
            </a:r>
          </a:p>
          <a:p>
            <a:pPr algn="ctr">
              <a:buClr>
                <a:srgbClr val="C00000"/>
              </a:buClr>
              <a:buFont typeface="Wingdings" pitchFamily="2" charset="2"/>
              <a:buChar char="v"/>
            </a:pPr>
            <a:r>
              <a:rPr lang="en-US" dirty="0" smtClean="0">
                <a:solidFill>
                  <a:schemeClr val="tx1"/>
                </a:solidFill>
              </a:rPr>
              <a:t> </a:t>
            </a:r>
            <a:r>
              <a:rPr lang="en-US" dirty="0" err="1" smtClean="0">
                <a:solidFill>
                  <a:schemeClr val="tx1"/>
                </a:solidFill>
              </a:rPr>
              <a:t>Catatan</a:t>
            </a:r>
            <a:r>
              <a:rPr lang="en-US" dirty="0" smtClean="0">
                <a:solidFill>
                  <a:schemeClr val="tx1"/>
                </a:solidFill>
              </a:rPr>
              <a:t> </a:t>
            </a:r>
            <a:r>
              <a:rPr lang="en-US" dirty="0" err="1" smtClean="0">
                <a:solidFill>
                  <a:schemeClr val="tx1"/>
                </a:solidFill>
              </a:rPr>
              <a:t>Atas</a:t>
            </a:r>
            <a:r>
              <a:rPr lang="en-US" dirty="0" smtClean="0">
                <a:solidFill>
                  <a:schemeClr val="tx1"/>
                </a:solidFill>
              </a:rPr>
              <a:t> </a:t>
            </a:r>
            <a:r>
              <a:rPr lang="en-US" dirty="0" err="1" smtClean="0">
                <a:solidFill>
                  <a:schemeClr val="tx1"/>
                </a:solidFill>
              </a:rPr>
              <a:t>Laporan</a:t>
            </a:r>
            <a:r>
              <a:rPr lang="en-US" dirty="0" smtClean="0">
                <a:solidFill>
                  <a:schemeClr val="tx1"/>
                </a:solidFill>
              </a:rPr>
              <a:t> </a:t>
            </a:r>
            <a:r>
              <a:rPr lang="en-US" dirty="0" err="1" smtClean="0">
                <a:solidFill>
                  <a:schemeClr val="tx1"/>
                </a:solidFill>
              </a:rPr>
              <a:t>Keuangan</a:t>
            </a: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endParaRPr lang="en-US" dirty="0" smtClean="0">
              <a:solidFill>
                <a:schemeClr val="tx1"/>
              </a:solidFill>
            </a:endParaRPr>
          </a:p>
          <a:p>
            <a:pPr algn="ctr"/>
            <a:endParaRPr lang="en-US" dirty="0">
              <a:solidFill>
                <a:schemeClr val="tx1"/>
              </a:solidFill>
            </a:endParaRPr>
          </a:p>
          <a:p>
            <a:pPr algn="ctr"/>
            <a:r>
              <a:rPr lang="en-US" dirty="0" smtClean="0">
                <a:solidFill>
                  <a:schemeClr val="tx1"/>
                </a:solidFill>
              </a:rPr>
              <a:t>  </a:t>
            </a:r>
            <a:endParaRPr lang="en-US"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685800" y="533400"/>
            <a:ext cx="8001000" cy="1477328"/>
          </a:xfrm>
          <a:prstGeom prst="rect">
            <a:avLst/>
          </a:prstGeom>
          <a:noFill/>
        </p:spPr>
        <p:txBody>
          <a:bodyPr wrap="square" rtlCol="0">
            <a:spAutoFit/>
          </a:bodyPr>
          <a:lstStyle/>
          <a:p>
            <a:r>
              <a:rPr lang="en-US" dirty="0" smtClean="0">
                <a:solidFill>
                  <a:srgbClr val="002060"/>
                </a:solidFill>
                <a:latin typeface="Times New Roman" pitchFamily="18" charset="0"/>
                <a:cs typeface="Times New Roman" pitchFamily="18" charset="0"/>
              </a:rPr>
              <a:t> </a:t>
            </a:r>
          </a:p>
          <a:p>
            <a:endParaRPr lang="en-US" sz="2400" b="1" u="sng" dirty="0" smtClean="0">
              <a:solidFill>
                <a:srgbClr val="002060"/>
              </a:solidFill>
              <a:latin typeface="Aharoni" pitchFamily="2" charset="-79"/>
              <a:cs typeface="Aharoni" pitchFamily="2" charset="-79"/>
            </a:endParaRPr>
          </a:p>
          <a:p>
            <a:endParaRPr lang="en-US" sz="2400" b="1" u="sng" dirty="0" smtClean="0">
              <a:solidFill>
                <a:srgbClr val="002060"/>
              </a:solidFill>
              <a:latin typeface="Aharoni" pitchFamily="2" charset="-79"/>
              <a:cs typeface="Aharoni" pitchFamily="2" charset="-79"/>
            </a:endParaRPr>
          </a:p>
          <a:p>
            <a:endParaRPr lang="en-US" sz="2400" b="1" u="sng" dirty="0">
              <a:solidFill>
                <a:srgbClr val="002060"/>
              </a:solidFill>
              <a:latin typeface="Aharoni" pitchFamily="2" charset="-79"/>
              <a:cs typeface="Aharoni" pitchFamily="2" charset="-79"/>
            </a:endParaRPr>
          </a:p>
        </p:txBody>
      </p:sp>
      <p:sp>
        <p:nvSpPr>
          <p:cNvPr id="5" name="Flowchart: Alternate Process 4"/>
          <p:cNvSpPr/>
          <p:nvPr/>
        </p:nvSpPr>
        <p:spPr>
          <a:xfrm>
            <a:off x="685800" y="838200"/>
            <a:ext cx="7467600" cy="51816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r>
              <a:rPr lang="id-ID" sz="2400" b="1" u="sng" dirty="0" smtClean="0">
                <a:solidFill>
                  <a:srgbClr val="002060"/>
                </a:solidFill>
                <a:latin typeface="Algerian" pitchFamily="82" charset="0"/>
              </a:rPr>
              <a:t>Laporan posisi keuangan</a:t>
            </a:r>
            <a:endParaRPr lang="en-US" sz="2400" b="1" u="sng" dirty="0" smtClean="0">
              <a:solidFill>
                <a:srgbClr val="002060"/>
              </a:solidFill>
              <a:latin typeface="Algerian" pitchFamily="82" charset="0"/>
            </a:endParaRP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Merupakan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kondisi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keuangan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atau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posisi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keuangan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suatu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pada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suatu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tanggal</a:t>
            </a:r>
            <a:r>
              <a:rPr lang="en-US" sz="2400" dirty="0" smtClean="0">
                <a:solidFill>
                  <a:srgbClr val="002060"/>
                </a:solidFill>
                <a:latin typeface="Times New Roman" pitchFamily="18" charset="0"/>
                <a:cs typeface="Times New Roman" pitchFamily="18" charset="0"/>
              </a:rPr>
              <a:t> </a:t>
            </a:r>
          </a:p>
          <a:p>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tertentu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laporan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memuat</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ikhtisar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tentang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apa</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dimiliki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aktiva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apa</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merupakan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kewajiban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kepada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pihak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luar</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hutang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kepada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pemilik</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perusahaan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ekuitas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pemegang</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saham</a:t>
            </a:r>
            <a:r>
              <a:rPr lang="en-US" sz="2400" dirty="0" smtClean="0">
                <a:solidFill>
                  <a:srgbClr val="002060"/>
                </a:solidFill>
                <a:latin typeface="Times New Roman" pitchFamily="18" charset="0"/>
                <a:cs typeface="Times New Roman" pitchFamily="18" charset="0"/>
              </a:rPr>
              <a:t>).</a:t>
            </a:r>
          </a:p>
          <a:p>
            <a:endParaRPr lang="en-US" sz="2400" dirty="0" smtClean="0">
              <a:solidFill>
                <a:srgbClr val="002060"/>
              </a:solidFill>
              <a:latin typeface="Times New Roman" pitchFamily="18" charset="0"/>
              <a:cs typeface="Times New Roman" pitchFamily="18" charset="0"/>
            </a:endParaRPr>
          </a:p>
          <a:p>
            <a:r>
              <a:rPr lang="en-US" sz="2400" b="1" dirty="0" smtClean="0">
                <a:solidFill>
                  <a:srgbClr val="002060"/>
                </a:solidFill>
                <a:latin typeface="Algerian" pitchFamily="82" charset="0"/>
                <a:cs typeface="Times New Roman" pitchFamily="18" charset="0"/>
              </a:rPr>
              <a:t>    </a:t>
            </a:r>
            <a:r>
              <a:rPr lang="en-US" sz="2400" b="1" dirty="0" err="1" smtClean="0">
                <a:solidFill>
                  <a:srgbClr val="002060"/>
                </a:solidFill>
                <a:latin typeface="Algerian" pitchFamily="82" charset="0"/>
                <a:cs typeface="Times New Roman" pitchFamily="18" charset="0"/>
              </a:rPr>
              <a:t>Aktiva</a:t>
            </a:r>
            <a:r>
              <a:rPr lang="en-US" sz="2400" b="1" dirty="0" smtClean="0">
                <a:solidFill>
                  <a:srgbClr val="002060"/>
                </a:solidFill>
                <a:latin typeface="Algerian" pitchFamily="82" charset="0"/>
                <a:cs typeface="Times New Roman" pitchFamily="18" charset="0"/>
              </a:rPr>
              <a:t>= </a:t>
            </a:r>
            <a:r>
              <a:rPr lang="en-US" sz="2400" b="1" dirty="0" err="1" smtClean="0">
                <a:solidFill>
                  <a:srgbClr val="002060"/>
                </a:solidFill>
                <a:latin typeface="Algerian" pitchFamily="82" charset="0"/>
                <a:cs typeface="Times New Roman" pitchFamily="18" charset="0"/>
              </a:rPr>
              <a:t>Kewajiban</a:t>
            </a:r>
            <a:r>
              <a:rPr lang="en-US" sz="2400" b="1" dirty="0" smtClean="0">
                <a:solidFill>
                  <a:srgbClr val="002060"/>
                </a:solidFill>
                <a:latin typeface="Algerian" pitchFamily="82" charset="0"/>
                <a:cs typeface="Times New Roman" pitchFamily="18" charset="0"/>
              </a:rPr>
              <a:t> + </a:t>
            </a:r>
            <a:r>
              <a:rPr lang="en-US" sz="2400" b="1" dirty="0" err="1" smtClean="0">
                <a:solidFill>
                  <a:srgbClr val="002060"/>
                </a:solidFill>
                <a:latin typeface="Algerian" pitchFamily="82" charset="0"/>
                <a:cs typeface="Times New Roman" pitchFamily="18" charset="0"/>
              </a:rPr>
              <a:t>Ekuitas</a:t>
            </a:r>
            <a:r>
              <a:rPr lang="en-US" sz="2400" b="1" dirty="0" smtClean="0">
                <a:solidFill>
                  <a:srgbClr val="002060"/>
                </a:solidFill>
                <a:latin typeface="Algerian" pitchFamily="82" charset="0"/>
                <a:cs typeface="Times New Roman" pitchFamily="18" charset="0"/>
              </a:rPr>
              <a:t> </a:t>
            </a:r>
            <a:r>
              <a:rPr lang="en-US" sz="2400" b="1" dirty="0" err="1" smtClean="0">
                <a:solidFill>
                  <a:srgbClr val="002060"/>
                </a:solidFill>
                <a:latin typeface="Algerian" pitchFamily="82" charset="0"/>
                <a:cs typeface="Times New Roman" pitchFamily="18" charset="0"/>
              </a:rPr>
              <a:t>Pemegang</a:t>
            </a:r>
            <a:r>
              <a:rPr lang="en-US" sz="2400" b="1" dirty="0" smtClean="0">
                <a:solidFill>
                  <a:srgbClr val="002060"/>
                </a:solidFill>
                <a:latin typeface="Algerian" pitchFamily="82" charset="0"/>
                <a:cs typeface="Times New Roman" pitchFamily="18" charset="0"/>
              </a:rPr>
              <a:t> 	                                      </a:t>
            </a:r>
            <a:r>
              <a:rPr lang="en-US" sz="2400" b="1" dirty="0" err="1" smtClean="0">
                <a:solidFill>
                  <a:srgbClr val="002060"/>
                </a:solidFill>
                <a:latin typeface="Algerian" pitchFamily="82" charset="0"/>
                <a:cs typeface="Times New Roman" pitchFamily="18" charset="0"/>
              </a:rPr>
              <a:t>saham</a:t>
            </a:r>
            <a:endParaRPr lang="en-US" sz="2400" dirty="0" smtClean="0">
              <a:solidFill>
                <a:srgbClr val="002060"/>
              </a:solidFill>
              <a:latin typeface="Times New Roman" pitchFamily="18" charset="0"/>
              <a:cs typeface="Times New Roman" pitchFamily="18"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pPr algn="ctr"/>
            <a:endParaRPr lang="en-US" b="1" dirty="0" smtClean="0">
              <a:solidFill>
                <a:srgbClr val="002060"/>
              </a:solidFill>
              <a:latin typeface="Algerian" pitchFamily="82" charset="0"/>
            </a:endParaRPr>
          </a:p>
          <a:p>
            <a:pPr algn="ctr"/>
            <a:endParaRPr lang="en-US" b="1" dirty="0">
              <a:solidFill>
                <a:srgbClr val="002060"/>
              </a:solidFill>
              <a:latin typeface="Algerian" pitchFamily="82"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685800" y="533400"/>
            <a:ext cx="8001000" cy="1477328"/>
          </a:xfrm>
          <a:prstGeom prst="rect">
            <a:avLst/>
          </a:prstGeom>
          <a:noFill/>
        </p:spPr>
        <p:txBody>
          <a:bodyPr wrap="square" rtlCol="0">
            <a:spAutoFit/>
          </a:bodyPr>
          <a:lstStyle/>
          <a:p>
            <a:r>
              <a:rPr lang="en-US" dirty="0" smtClean="0">
                <a:solidFill>
                  <a:srgbClr val="002060"/>
                </a:solidFill>
                <a:latin typeface="Times New Roman" pitchFamily="18" charset="0"/>
                <a:cs typeface="Times New Roman" pitchFamily="18" charset="0"/>
              </a:rPr>
              <a:t> </a:t>
            </a:r>
          </a:p>
          <a:p>
            <a:endParaRPr lang="en-US" sz="2400" b="1" u="sng" dirty="0" smtClean="0">
              <a:solidFill>
                <a:srgbClr val="002060"/>
              </a:solidFill>
              <a:latin typeface="Aharoni" pitchFamily="2" charset="-79"/>
              <a:cs typeface="Aharoni" pitchFamily="2" charset="-79"/>
            </a:endParaRPr>
          </a:p>
          <a:p>
            <a:endParaRPr lang="en-US" sz="2400" b="1" u="sng" dirty="0" smtClean="0">
              <a:solidFill>
                <a:srgbClr val="002060"/>
              </a:solidFill>
              <a:latin typeface="Aharoni" pitchFamily="2" charset="-79"/>
              <a:cs typeface="Aharoni" pitchFamily="2" charset="-79"/>
            </a:endParaRPr>
          </a:p>
          <a:p>
            <a:endParaRPr lang="en-US" sz="2400" b="1" u="sng" dirty="0">
              <a:solidFill>
                <a:srgbClr val="002060"/>
              </a:solidFill>
              <a:latin typeface="Aharoni" pitchFamily="2" charset="-79"/>
              <a:cs typeface="Aharoni" pitchFamily="2" charset="-79"/>
            </a:endParaRPr>
          </a:p>
        </p:txBody>
      </p:sp>
      <p:sp>
        <p:nvSpPr>
          <p:cNvPr id="5" name="Flowchart: Alternate Process 4"/>
          <p:cNvSpPr/>
          <p:nvPr/>
        </p:nvSpPr>
        <p:spPr>
          <a:xfrm>
            <a:off x="685800" y="838200"/>
            <a:ext cx="7467600" cy="51816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pPr algn="ctr"/>
            <a:endParaRPr lang="en-US" b="1" dirty="0" smtClean="0">
              <a:solidFill>
                <a:srgbClr val="002060"/>
              </a:solidFill>
              <a:latin typeface="Algerian" pitchFamily="82" charset="0"/>
            </a:endParaRPr>
          </a:p>
          <a:p>
            <a:pPr algn="ctr"/>
            <a:endParaRPr lang="en-US" b="1" dirty="0">
              <a:solidFill>
                <a:srgbClr val="002060"/>
              </a:solidFill>
              <a:latin typeface="Algerian" pitchFamily="82" charset="0"/>
            </a:endParaRPr>
          </a:p>
        </p:txBody>
      </p:sp>
      <p:sp>
        <p:nvSpPr>
          <p:cNvPr id="4" name="TextBox 3"/>
          <p:cNvSpPr txBox="1"/>
          <p:nvPr/>
        </p:nvSpPr>
        <p:spPr>
          <a:xfrm>
            <a:off x="914400" y="1752600"/>
            <a:ext cx="6858000" cy="2308324"/>
          </a:xfrm>
          <a:prstGeom prst="rect">
            <a:avLst/>
          </a:prstGeom>
          <a:noFill/>
        </p:spPr>
        <p:txBody>
          <a:bodyPr wrap="square" rtlCol="0">
            <a:spAutoFit/>
          </a:bodyPr>
          <a:lstStyle/>
          <a:p>
            <a:endParaRPr lang="id-ID" sz="2400" b="1" dirty="0" smtClean="0">
              <a:solidFill>
                <a:srgbClr val="002060"/>
              </a:solidFill>
              <a:latin typeface="Algerian" pitchFamily="82" charset="0"/>
            </a:endParaRPr>
          </a:p>
          <a:p>
            <a:endParaRPr lang="id-ID" sz="2400" b="1" dirty="0" smtClean="0">
              <a:solidFill>
                <a:srgbClr val="002060"/>
              </a:solidFill>
              <a:latin typeface="Algerian" pitchFamily="82" charset="0"/>
            </a:endParaRPr>
          </a:p>
          <a:p>
            <a:pPr algn="ctr"/>
            <a:r>
              <a:rPr lang="en-US" sz="2400" b="1" dirty="0" err="1" smtClean="0">
                <a:solidFill>
                  <a:srgbClr val="002060"/>
                </a:solidFill>
                <a:latin typeface="Algerian" pitchFamily="82" charset="0"/>
              </a:rPr>
              <a:t>Laporan</a:t>
            </a:r>
            <a:r>
              <a:rPr lang="en-US" sz="2400" b="1" dirty="0" smtClean="0">
                <a:solidFill>
                  <a:srgbClr val="002060"/>
                </a:solidFill>
                <a:latin typeface="Algerian" pitchFamily="82" charset="0"/>
              </a:rPr>
              <a:t> </a:t>
            </a:r>
            <a:r>
              <a:rPr lang="en-US" sz="2400" b="1" dirty="0" err="1" smtClean="0">
                <a:solidFill>
                  <a:srgbClr val="002060"/>
                </a:solidFill>
                <a:latin typeface="Algerian" pitchFamily="82" charset="0"/>
              </a:rPr>
              <a:t>Laba</a:t>
            </a:r>
            <a:r>
              <a:rPr lang="en-US" sz="2400" b="1" dirty="0" smtClean="0">
                <a:solidFill>
                  <a:srgbClr val="002060"/>
                </a:solidFill>
                <a:latin typeface="Algerian" pitchFamily="82" charset="0"/>
              </a:rPr>
              <a:t> </a:t>
            </a:r>
            <a:r>
              <a:rPr lang="en-US" sz="2400" b="1" dirty="0" err="1" smtClean="0">
                <a:solidFill>
                  <a:srgbClr val="002060"/>
                </a:solidFill>
                <a:latin typeface="Algerian" pitchFamily="82" charset="0"/>
              </a:rPr>
              <a:t>Rugi</a:t>
            </a:r>
            <a:r>
              <a:rPr lang="id-ID" sz="2400" b="1" dirty="0" smtClean="0">
                <a:solidFill>
                  <a:srgbClr val="002060"/>
                </a:solidFill>
                <a:latin typeface="Algerian" pitchFamily="82" charset="0"/>
              </a:rPr>
              <a:t> komprehensif</a:t>
            </a:r>
            <a:endParaRPr lang="en-US" sz="2400" b="1" dirty="0" smtClean="0">
              <a:solidFill>
                <a:srgbClr val="002060"/>
              </a:solidFill>
              <a:latin typeface="Algerian" pitchFamily="82" charset="0"/>
            </a:endParaRPr>
          </a:p>
          <a:p>
            <a:pPr algn="ctr"/>
            <a:r>
              <a:rPr lang="en-US" sz="2400" dirty="0" smtClean="0">
                <a:solidFill>
                  <a:srgbClr val="002060"/>
                </a:solidFill>
                <a:latin typeface="Arial" pitchFamily="34" charset="0"/>
                <a:cs typeface="Arial" pitchFamily="34" charset="0"/>
              </a:rPr>
              <a:t>	</a:t>
            </a:r>
            <a:r>
              <a:rPr lang="en-US" sz="2400" dirty="0" err="1" smtClean="0">
                <a:solidFill>
                  <a:srgbClr val="002060"/>
                </a:solidFill>
                <a:latin typeface="Times New Roman" pitchFamily="18" charset="0"/>
                <a:cs typeface="Times New Roman" pitchFamily="18" charset="0"/>
              </a:rPr>
              <a:t>Merupakan</a:t>
            </a:r>
            <a:r>
              <a:rPr lang="en-US" sz="2400" dirty="0" smtClean="0">
                <a:solidFill>
                  <a:srgbClr val="002060"/>
                </a:solidFill>
                <a:latin typeface="Times New Roman" pitchFamily="18" charset="0"/>
                <a:cs typeface="Times New Roman" pitchFamily="18" charset="0"/>
              </a:rPr>
              <a:t> </a:t>
            </a:r>
            <a:r>
              <a:rPr lang="id-ID" sz="2400" dirty="0" smtClean="0">
                <a:solidFill>
                  <a:srgbClr val="002060"/>
                </a:solidFill>
                <a:latin typeface="Times New Roman" pitchFamily="18" charset="0"/>
                <a:cs typeface="Times New Roman" pitchFamily="18" charset="0"/>
              </a:rPr>
              <a:t>laporan yang mengukur keberhasilan kinerja perusahaan selama periode tertentu</a:t>
            </a:r>
            <a:endParaRPr lang="en-US" sz="2400" dirty="0" smtClean="0">
              <a:solidFill>
                <a:srgbClr val="002060"/>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Box 2"/>
          <p:cNvSpPr txBox="1"/>
          <p:nvPr/>
        </p:nvSpPr>
        <p:spPr>
          <a:xfrm>
            <a:off x="685800" y="533400"/>
            <a:ext cx="8001000" cy="1477328"/>
          </a:xfrm>
          <a:prstGeom prst="rect">
            <a:avLst/>
          </a:prstGeom>
          <a:noFill/>
        </p:spPr>
        <p:txBody>
          <a:bodyPr wrap="square" rtlCol="0">
            <a:spAutoFit/>
          </a:bodyPr>
          <a:lstStyle/>
          <a:p>
            <a:r>
              <a:rPr lang="en-US" dirty="0" smtClean="0">
                <a:solidFill>
                  <a:srgbClr val="002060"/>
                </a:solidFill>
                <a:latin typeface="Times New Roman" pitchFamily="18" charset="0"/>
                <a:cs typeface="Times New Roman" pitchFamily="18" charset="0"/>
              </a:rPr>
              <a:t> </a:t>
            </a:r>
          </a:p>
          <a:p>
            <a:endParaRPr lang="en-US" sz="2400" b="1" u="sng" dirty="0" smtClean="0">
              <a:solidFill>
                <a:srgbClr val="002060"/>
              </a:solidFill>
              <a:latin typeface="Aharoni" pitchFamily="2" charset="-79"/>
              <a:cs typeface="Aharoni" pitchFamily="2" charset="-79"/>
            </a:endParaRPr>
          </a:p>
          <a:p>
            <a:endParaRPr lang="en-US" sz="2400" b="1" u="sng" dirty="0" smtClean="0">
              <a:solidFill>
                <a:srgbClr val="002060"/>
              </a:solidFill>
              <a:latin typeface="Aharoni" pitchFamily="2" charset="-79"/>
              <a:cs typeface="Aharoni" pitchFamily="2" charset="-79"/>
            </a:endParaRPr>
          </a:p>
          <a:p>
            <a:endParaRPr lang="en-US" sz="2400" b="1" u="sng" dirty="0">
              <a:solidFill>
                <a:srgbClr val="002060"/>
              </a:solidFill>
              <a:latin typeface="Aharoni" pitchFamily="2" charset="-79"/>
              <a:cs typeface="Aharoni" pitchFamily="2" charset="-79"/>
            </a:endParaRPr>
          </a:p>
        </p:txBody>
      </p:sp>
      <p:sp>
        <p:nvSpPr>
          <p:cNvPr id="5" name="Flowchart: Alternate Process 4"/>
          <p:cNvSpPr/>
          <p:nvPr/>
        </p:nvSpPr>
        <p:spPr>
          <a:xfrm>
            <a:off x="685800" y="838200"/>
            <a:ext cx="7467600" cy="51816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pPr algn="ctr"/>
            <a:endParaRPr lang="en-US" b="1" dirty="0" smtClean="0">
              <a:solidFill>
                <a:srgbClr val="002060"/>
              </a:solidFill>
              <a:latin typeface="Algerian" pitchFamily="82" charset="0"/>
            </a:endParaRPr>
          </a:p>
          <a:p>
            <a:pPr algn="ctr"/>
            <a:endParaRPr lang="en-US" b="1" dirty="0">
              <a:solidFill>
                <a:srgbClr val="002060"/>
              </a:solidFill>
              <a:latin typeface="Algerian" pitchFamily="82" charset="0"/>
            </a:endParaRPr>
          </a:p>
        </p:txBody>
      </p:sp>
      <p:sp>
        <p:nvSpPr>
          <p:cNvPr id="4" name="TextBox 3"/>
          <p:cNvSpPr txBox="1"/>
          <p:nvPr/>
        </p:nvSpPr>
        <p:spPr>
          <a:xfrm>
            <a:off x="914400" y="1752600"/>
            <a:ext cx="6858000" cy="3785652"/>
          </a:xfrm>
          <a:prstGeom prst="rect">
            <a:avLst/>
          </a:prstGeom>
          <a:noFill/>
        </p:spPr>
        <p:txBody>
          <a:bodyPr wrap="square" rtlCol="0">
            <a:spAutoFit/>
          </a:bodyPr>
          <a:lstStyle/>
          <a:p>
            <a:pPr algn="ctr"/>
            <a:r>
              <a:rPr lang="en-US" sz="2400" b="1" dirty="0" err="1" smtClean="0">
                <a:solidFill>
                  <a:srgbClr val="002060"/>
                </a:solidFill>
                <a:latin typeface="Algerian" pitchFamily="82" charset="0"/>
              </a:rPr>
              <a:t>Laporan</a:t>
            </a:r>
            <a:r>
              <a:rPr lang="en-US" sz="2400" b="1" dirty="0" smtClean="0">
                <a:solidFill>
                  <a:srgbClr val="002060"/>
                </a:solidFill>
                <a:latin typeface="Algerian" pitchFamily="82" charset="0"/>
              </a:rPr>
              <a:t> </a:t>
            </a:r>
            <a:r>
              <a:rPr lang="en-US" sz="2400" b="1" dirty="0" err="1" smtClean="0">
                <a:solidFill>
                  <a:srgbClr val="002060"/>
                </a:solidFill>
                <a:latin typeface="Algerian" pitchFamily="82" charset="0"/>
              </a:rPr>
              <a:t>Perubahan</a:t>
            </a:r>
            <a:r>
              <a:rPr lang="en-US" sz="2400" b="1" dirty="0" smtClean="0">
                <a:solidFill>
                  <a:srgbClr val="002060"/>
                </a:solidFill>
                <a:latin typeface="Algerian" pitchFamily="82" charset="0"/>
              </a:rPr>
              <a:t> </a:t>
            </a:r>
            <a:r>
              <a:rPr lang="id-ID" sz="2400" b="1" dirty="0" smtClean="0">
                <a:solidFill>
                  <a:srgbClr val="002060"/>
                </a:solidFill>
                <a:latin typeface="Algerian" pitchFamily="82" charset="0"/>
              </a:rPr>
              <a:t>Ekuitas</a:t>
            </a:r>
            <a:endParaRPr lang="en-US" sz="2400" b="1" dirty="0" smtClean="0">
              <a:solidFill>
                <a:srgbClr val="002060"/>
              </a:solidFill>
              <a:latin typeface="Algerian" pitchFamily="82" charset="0"/>
            </a:endParaRPr>
          </a:p>
          <a:p>
            <a:pPr algn="ctr"/>
            <a:r>
              <a:rPr lang="en-US" sz="2400" dirty="0" smtClean="0">
                <a:solidFill>
                  <a:srgbClr val="002060"/>
                </a:solidFill>
                <a:latin typeface="Arial" pitchFamily="34" charset="0"/>
                <a:cs typeface="Arial" pitchFamily="34" charset="0"/>
              </a:rPr>
              <a:t>	</a:t>
            </a:r>
            <a:r>
              <a:rPr lang="en-US" sz="2400" dirty="0" smtClean="0">
                <a:solidFill>
                  <a:srgbClr val="002060"/>
                </a:solidFill>
                <a:latin typeface="Times New Roman" pitchFamily="18" charset="0"/>
                <a:cs typeface="Times New Roman" pitchFamily="18" charset="0"/>
              </a:rPr>
              <a:t>M</a:t>
            </a:r>
            <a:r>
              <a:rPr lang="id-ID" sz="2400" dirty="0" smtClean="0">
                <a:solidFill>
                  <a:srgbClr val="002060"/>
                </a:solidFill>
                <a:latin typeface="Times New Roman" pitchFamily="18" charset="0"/>
                <a:cs typeface="Times New Roman" pitchFamily="18" charset="0"/>
              </a:rPr>
              <a:t>enyajikan informasi tentang perubahan ekuitas perusahaan antara awal dan akhir periode pelaporan yang mencerminkan naik turunnya aset neto perusahaan selama periode, baik yang berasal dari setoran atau distribusi kepada pemilik atau yang berasal dari hasil atau kinerja perusahaan selama periode berjalan.</a:t>
            </a:r>
            <a:endParaRPr lang="en-US" sz="2400" dirty="0" smtClean="0">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r>
              <a:rPr lang="en-US" sz="2400" dirty="0" smtClean="0">
                <a:solidFill>
                  <a:srgbClr val="002060"/>
                </a:solidFill>
                <a:latin typeface="Times New Roman" pitchFamily="18" charset="0"/>
                <a:cs typeface="Times New Roman" pitchFamily="18"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lowchart: Alternate Process 1"/>
          <p:cNvSpPr/>
          <p:nvPr/>
        </p:nvSpPr>
        <p:spPr>
          <a:xfrm>
            <a:off x="685800" y="838200"/>
            <a:ext cx="7467600" cy="51816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pPr algn="ctr"/>
            <a:endParaRPr lang="en-US" b="1" dirty="0" smtClean="0">
              <a:solidFill>
                <a:srgbClr val="002060"/>
              </a:solidFill>
              <a:latin typeface="Algerian" pitchFamily="82" charset="0"/>
            </a:endParaRPr>
          </a:p>
          <a:p>
            <a:pPr algn="ctr"/>
            <a:endParaRPr lang="en-US" b="1" dirty="0">
              <a:solidFill>
                <a:srgbClr val="002060"/>
              </a:solidFill>
              <a:latin typeface="Algerian" pitchFamily="82" charset="0"/>
            </a:endParaRPr>
          </a:p>
        </p:txBody>
      </p:sp>
      <p:sp>
        <p:nvSpPr>
          <p:cNvPr id="3" name="TextBox 2"/>
          <p:cNvSpPr txBox="1"/>
          <p:nvPr/>
        </p:nvSpPr>
        <p:spPr>
          <a:xfrm>
            <a:off x="914400" y="2286000"/>
            <a:ext cx="7086600" cy="1938992"/>
          </a:xfrm>
          <a:prstGeom prst="rect">
            <a:avLst/>
          </a:prstGeom>
          <a:noFill/>
        </p:spPr>
        <p:txBody>
          <a:bodyPr wrap="square" rtlCol="0">
            <a:spAutoFit/>
          </a:bodyPr>
          <a:lstStyle/>
          <a:p>
            <a:pPr algn="ctr"/>
            <a:r>
              <a:rPr lang="en-US" sz="2400" b="1" dirty="0" err="1" smtClean="0">
                <a:solidFill>
                  <a:srgbClr val="002060"/>
                </a:solidFill>
                <a:latin typeface="Algerian" pitchFamily="82" charset="0"/>
              </a:rPr>
              <a:t>Laporan</a:t>
            </a:r>
            <a:r>
              <a:rPr lang="en-US" sz="2400" b="1" dirty="0" smtClean="0">
                <a:solidFill>
                  <a:srgbClr val="002060"/>
                </a:solidFill>
                <a:latin typeface="Algerian" pitchFamily="82" charset="0"/>
              </a:rPr>
              <a:t> </a:t>
            </a:r>
            <a:r>
              <a:rPr lang="en-US" sz="2400" b="1" dirty="0" err="1" smtClean="0">
                <a:solidFill>
                  <a:srgbClr val="002060"/>
                </a:solidFill>
                <a:latin typeface="Algerian" pitchFamily="82" charset="0"/>
              </a:rPr>
              <a:t>Arus</a:t>
            </a:r>
            <a:r>
              <a:rPr lang="en-US" sz="2400" b="1" dirty="0" smtClean="0">
                <a:solidFill>
                  <a:srgbClr val="002060"/>
                </a:solidFill>
                <a:latin typeface="Algerian" pitchFamily="82" charset="0"/>
              </a:rPr>
              <a:t> </a:t>
            </a:r>
            <a:r>
              <a:rPr lang="en-US" sz="2400" b="1" dirty="0" err="1" smtClean="0">
                <a:solidFill>
                  <a:srgbClr val="002060"/>
                </a:solidFill>
                <a:latin typeface="Algerian" pitchFamily="82" charset="0"/>
              </a:rPr>
              <a:t>kas</a:t>
            </a:r>
            <a:endParaRPr lang="en-US" sz="2400" b="1" dirty="0" smtClean="0">
              <a:solidFill>
                <a:srgbClr val="002060"/>
              </a:solidFill>
              <a:latin typeface="Algerian" pitchFamily="82" charset="0"/>
            </a:endParaRPr>
          </a:p>
          <a:p>
            <a:pPr algn="ctr"/>
            <a:r>
              <a:rPr lang="en-US" sz="2400" dirty="0" smtClean="0">
                <a:solidFill>
                  <a:srgbClr val="002060"/>
                </a:solidFill>
                <a:latin typeface="Algerian" pitchFamily="82" charset="0"/>
              </a:rPr>
              <a:t>	</a:t>
            </a:r>
            <a:r>
              <a:rPr lang="en-US" sz="2400" dirty="0" err="1" smtClean="0">
                <a:solidFill>
                  <a:srgbClr val="002060"/>
                </a:solidFill>
                <a:latin typeface="Times New Roman" pitchFamily="18" charset="0"/>
                <a:cs typeface="Times New Roman" pitchFamily="18" charset="0"/>
              </a:rPr>
              <a:t>Merupakan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laporan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keuangan</a:t>
            </a:r>
            <a:r>
              <a:rPr lang="en-US" sz="2400" dirty="0" smtClean="0">
                <a:solidFill>
                  <a:srgbClr val="002060"/>
                </a:solidFill>
                <a:latin typeface="Times New Roman" pitchFamily="18" charset="0"/>
                <a:cs typeface="Times New Roman" pitchFamily="18" charset="0"/>
              </a:rPr>
              <a:t> yang </a:t>
            </a:r>
          </a:p>
          <a:p>
            <a:pPr algn="ctr"/>
            <a:r>
              <a:rPr lang="en-US" sz="2400" dirty="0" smtClean="0">
                <a:solidFill>
                  <a:srgbClr val="002060"/>
                </a:solidFill>
                <a:latin typeface="Times New Roman" pitchFamily="18" charset="0"/>
                <a:cs typeface="Times New Roman" pitchFamily="18" charset="0"/>
              </a:rPr>
              <a:t>	</a:t>
            </a:r>
            <a:r>
              <a:rPr lang="en-US" sz="2400" dirty="0" smtClean="0">
                <a:solidFill>
                  <a:srgbClr val="002060"/>
                </a:solidFill>
                <a:latin typeface="Times New Roman" pitchFamily="18" charset="0"/>
                <a:cs typeface="Times New Roman" pitchFamily="18" charset="0"/>
              </a:rPr>
              <a:t>men</a:t>
            </a:r>
            <a:r>
              <a:rPr lang="id-ID" sz="2400" dirty="0" smtClean="0">
                <a:solidFill>
                  <a:srgbClr val="002060"/>
                </a:solidFill>
                <a:latin typeface="Times New Roman" pitchFamily="18" charset="0"/>
                <a:cs typeface="Times New Roman" pitchFamily="18" charset="0"/>
              </a:rPr>
              <a:t>yajikan informasi tentang arus kas masuk dan arus kas keluar dan setara kas suatu entitas untuk suatu periode tertantu</a:t>
            </a:r>
            <a:endParaRPr lang="en-US" sz="2400" dirty="0" smtClean="0">
              <a:solidFill>
                <a:srgbClr val="002060"/>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Flowchart: Alternate Process 1"/>
          <p:cNvSpPr/>
          <p:nvPr/>
        </p:nvSpPr>
        <p:spPr>
          <a:xfrm>
            <a:off x="685800" y="838200"/>
            <a:ext cx="7467600" cy="5181600"/>
          </a:xfrm>
          <a:prstGeom prst="flowChartAlternateProcess">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400" b="1"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sz="2400" b="1" u="sng"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endParaRPr lang="en-US" b="1" dirty="0" smtClean="0">
              <a:solidFill>
                <a:srgbClr val="002060"/>
              </a:solidFill>
              <a:latin typeface="Algerian" pitchFamily="82" charset="0"/>
            </a:endParaRPr>
          </a:p>
          <a:p>
            <a:pPr algn="ctr"/>
            <a:endParaRPr lang="en-US" b="1" dirty="0" smtClean="0">
              <a:solidFill>
                <a:srgbClr val="002060"/>
              </a:solidFill>
              <a:latin typeface="Algerian" pitchFamily="82" charset="0"/>
            </a:endParaRPr>
          </a:p>
          <a:p>
            <a:pPr algn="ctr"/>
            <a:endParaRPr lang="en-US" b="1" dirty="0">
              <a:solidFill>
                <a:srgbClr val="002060"/>
              </a:solidFill>
              <a:latin typeface="Algerian" pitchFamily="82" charset="0"/>
            </a:endParaRPr>
          </a:p>
        </p:txBody>
      </p:sp>
      <p:sp>
        <p:nvSpPr>
          <p:cNvPr id="3" name="TextBox 2"/>
          <p:cNvSpPr txBox="1"/>
          <p:nvPr/>
        </p:nvSpPr>
        <p:spPr>
          <a:xfrm>
            <a:off x="762000" y="1524000"/>
            <a:ext cx="7289175" cy="2677656"/>
          </a:xfrm>
          <a:prstGeom prst="rect">
            <a:avLst/>
          </a:prstGeom>
          <a:noFill/>
        </p:spPr>
        <p:txBody>
          <a:bodyPr wrap="none" rtlCol="0">
            <a:spAutoFit/>
          </a:bodyPr>
          <a:lstStyle/>
          <a:p>
            <a:r>
              <a:rPr lang="en-US" sz="2400" dirty="0" err="1" smtClean="0">
                <a:solidFill>
                  <a:srgbClr val="002060"/>
                </a:solidFill>
                <a:latin typeface="Algerian" pitchFamily="82" charset="0"/>
              </a:rPr>
              <a:t>Laporan</a:t>
            </a:r>
            <a:r>
              <a:rPr lang="en-US" sz="2400" dirty="0" smtClean="0">
                <a:solidFill>
                  <a:srgbClr val="002060"/>
                </a:solidFill>
                <a:latin typeface="Algerian" pitchFamily="82" charset="0"/>
              </a:rPr>
              <a:t> </a:t>
            </a:r>
            <a:r>
              <a:rPr lang="en-US" sz="2400" dirty="0" err="1" smtClean="0">
                <a:solidFill>
                  <a:srgbClr val="002060"/>
                </a:solidFill>
                <a:latin typeface="Algerian" pitchFamily="82" charset="0"/>
              </a:rPr>
              <a:t>catatan</a:t>
            </a:r>
            <a:r>
              <a:rPr lang="en-US" sz="2400" dirty="0" smtClean="0">
                <a:solidFill>
                  <a:srgbClr val="002060"/>
                </a:solidFill>
                <a:latin typeface="Algerian" pitchFamily="82" charset="0"/>
              </a:rPr>
              <a:t> </a:t>
            </a:r>
            <a:r>
              <a:rPr lang="en-US" sz="2400" dirty="0" err="1" smtClean="0">
                <a:solidFill>
                  <a:srgbClr val="002060"/>
                </a:solidFill>
                <a:latin typeface="Algerian" pitchFamily="82" charset="0"/>
              </a:rPr>
              <a:t>atas</a:t>
            </a:r>
            <a:r>
              <a:rPr lang="en-US" sz="2400" dirty="0" smtClean="0">
                <a:solidFill>
                  <a:srgbClr val="002060"/>
                </a:solidFill>
                <a:latin typeface="Algerian" pitchFamily="82" charset="0"/>
              </a:rPr>
              <a:t> </a:t>
            </a:r>
            <a:r>
              <a:rPr lang="en-US" sz="2400" dirty="0" err="1" smtClean="0">
                <a:solidFill>
                  <a:srgbClr val="002060"/>
                </a:solidFill>
                <a:latin typeface="Algerian" pitchFamily="82" charset="0"/>
              </a:rPr>
              <a:t>laporan</a:t>
            </a:r>
            <a:r>
              <a:rPr lang="en-US" sz="2400" dirty="0" smtClean="0">
                <a:solidFill>
                  <a:srgbClr val="002060"/>
                </a:solidFill>
                <a:latin typeface="Algerian" pitchFamily="82" charset="0"/>
              </a:rPr>
              <a:t> </a:t>
            </a:r>
            <a:r>
              <a:rPr lang="en-US" sz="2400" dirty="0" err="1" smtClean="0">
                <a:solidFill>
                  <a:srgbClr val="002060"/>
                </a:solidFill>
                <a:latin typeface="Algerian" pitchFamily="82" charset="0"/>
              </a:rPr>
              <a:t>keuangan</a:t>
            </a:r>
            <a:endParaRPr lang="en-US" sz="2400" dirty="0" smtClean="0">
              <a:solidFill>
                <a:srgbClr val="002060"/>
              </a:solidFill>
              <a:latin typeface="Algerian" pitchFamily="82" charset="0"/>
            </a:endParaRPr>
          </a:p>
          <a:p>
            <a:pPr algn="just"/>
            <a:r>
              <a:rPr lang="en-US" sz="2400" dirty="0" smtClean="0">
                <a:solidFill>
                  <a:srgbClr val="002060"/>
                </a:solidFill>
                <a:latin typeface="Algerian" pitchFamily="82" charset="0"/>
              </a:rPr>
              <a:t>	</a:t>
            </a:r>
            <a:r>
              <a:rPr lang="en-US" sz="2400" dirty="0" err="1" smtClean="0">
                <a:solidFill>
                  <a:srgbClr val="002060"/>
                </a:solidFill>
                <a:latin typeface="Times New Roman" pitchFamily="18" charset="0"/>
                <a:cs typeface="Times New Roman" pitchFamily="18" charset="0"/>
              </a:rPr>
              <a:t>Merupakan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laporan</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dibuat</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berkaitan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dengan</a:t>
            </a:r>
            <a:r>
              <a:rPr lang="en-US" sz="2400" dirty="0" smtClean="0">
                <a:solidFill>
                  <a:srgbClr val="002060"/>
                </a:solidFill>
                <a:latin typeface="Times New Roman" pitchFamily="18" charset="0"/>
                <a:cs typeface="Times New Roman" pitchFamily="18" charset="0"/>
              </a:rPr>
              <a:t> </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laporan</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disajikan</a:t>
            </a:r>
            <a:r>
              <a:rPr lang="en-US" sz="2400" dirty="0" smtClean="0">
                <a:solidFill>
                  <a:srgbClr val="002060"/>
                </a:solidFill>
                <a:latin typeface="Times New Roman" pitchFamily="18" charset="0"/>
                <a:cs typeface="Times New Roman" pitchFamily="18" charset="0"/>
              </a:rPr>
              <a:t>.</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Laporan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memberikan</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informasi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tentang</a:t>
            </a:r>
            <a:r>
              <a:rPr lang="en-US" sz="2400" dirty="0" smtClean="0">
                <a:solidFill>
                  <a:srgbClr val="002060"/>
                </a:solidFill>
                <a:latin typeface="Times New Roman" pitchFamily="18" charset="0"/>
                <a:cs typeface="Times New Roman" pitchFamily="18" charset="0"/>
              </a:rPr>
              <a:t> </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penjelasan</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diangggap</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perlu</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atas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laporan</a:t>
            </a:r>
            <a:r>
              <a:rPr lang="en-US" sz="2400" dirty="0" smtClean="0">
                <a:solidFill>
                  <a:srgbClr val="002060"/>
                </a:solidFill>
                <a:latin typeface="Times New Roman" pitchFamily="18" charset="0"/>
                <a:cs typeface="Times New Roman" pitchFamily="18" charset="0"/>
              </a:rPr>
              <a:t> </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keuangan</a:t>
            </a:r>
            <a:r>
              <a:rPr lang="en-US" sz="2400" dirty="0" smtClean="0">
                <a:solidFill>
                  <a:srgbClr val="002060"/>
                </a:solidFill>
                <a:latin typeface="Times New Roman" pitchFamily="18" charset="0"/>
                <a:cs typeface="Times New Roman" pitchFamily="18" charset="0"/>
              </a:rPr>
              <a:t> yang </a:t>
            </a:r>
            <a:r>
              <a:rPr lang="en-US" sz="2400" dirty="0" err="1" smtClean="0">
                <a:solidFill>
                  <a:srgbClr val="002060"/>
                </a:solidFill>
                <a:latin typeface="Times New Roman" pitchFamily="18" charset="0"/>
                <a:cs typeface="Times New Roman" pitchFamily="18" charset="0"/>
              </a:rPr>
              <a:t>ada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sehingga</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menjadi</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jelas</a:t>
            </a:r>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sebab</a:t>
            </a:r>
            <a:r>
              <a:rPr lang="en-US" sz="2400" dirty="0" smtClean="0">
                <a:solidFill>
                  <a:srgbClr val="002060"/>
                </a:solidFill>
                <a:latin typeface="Times New Roman" pitchFamily="18" charset="0"/>
                <a:cs typeface="Times New Roman" pitchFamily="18" charset="0"/>
              </a:rPr>
              <a:t> </a:t>
            </a:r>
          </a:p>
          <a:p>
            <a:pPr algn="just"/>
            <a:r>
              <a:rPr lang="en-US" sz="2400" dirty="0" smtClean="0">
                <a:solidFill>
                  <a:srgbClr val="002060"/>
                </a:solidFill>
                <a:latin typeface="Times New Roman" pitchFamily="18" charset="0"/>
                <a:cs typeface="Times New Roman" pitchFamily="18" charset="0"/>
              </a:rPr>
              <a:t>	</a:t>
            </a:r>
            <a:r>
              <a:rPr lang="en-US" sz="2400" dirty="0" err="1" smtClean="0">
                <a:solidFill>
                  <a:srgbClr val="002060"/>
                </a:solidFill>
                <a:latin typeface="Times New Roman" pitchFamily="18" charset="0"/>
                <a:cs typeface="Times New Roman" pitchFamily="18" charset="0"/>
              </a:rPr>
              <a:t>penyebabnya</a:t>
            </a:r>
            <a:r>
              <a:rPr lang="en-US" sz="2400" dirty="0" smtClean="0">
                <a:solidFill>
                  <a:srgbClr val="002060"/>
                </a:solidFill>
                <a:latin typeface="Times New Roman" pitchFamily="18" charset="0"/>
                <a:cs typeface="Times New Roman" pitchFamily="18" charset="0"/>
              </a:rPr>
              <a:t>.</a:t>
            </a:r>
            <a:endParaRPr lang="en-US" sz="2400" dirty="0">
              <a:solidFill>
                <a:srgbClr val="002060"/>
              </a:solidFill>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296156"/>
            <a:ext cx="9144000" cy="7154155"/>
          </a:xfrm>
          <a:prstGeom prst="rect">
            <a:avLst/>
          </a:prstGeom>
          <a:noFill/>
          <a:ln w="9525">
            <a:noFill/>
            <a:miter lim="800000"/>
            <a:headEnd/>
            <a:tailEnd/>
          </a:ln>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778</TotalTime>
  <Words>386</Words>
  <Application>Microsoft Office PowerPoint</Application>
  <PresentationFormat>On-screen Show (4:3)</PresentationFormat>
  <Paragraphs>215</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Aspect</vt:lpstr>
      <vt:lpstr>Hasbiana dalimunthe se.mak</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Analisis laporan keuangan</dc:title>
  <dc:creator>LENOVO</dc:creator>
  <cp:lastModifiedBy>A C E R</cp:lastModifiedBy>
  <cp:revision>74</cp:revision>
  <dcterms:created xsi:type="dcterms:W3CDTF">2014-08-09T05:47:48Z</dcterms:created>
  <dcterms:modified xsi:type="dcterms:W3CDTF">2016-12-21T04:55:21Z</dcterms:modified>
</cp:coreProperties>
</file>