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68" r:id="rId2"/>
    <p:sldId id="269" r:id="rId3"/>
    <p:sldId id="270" r:id="rId4"/>
    <p:sldId id="271" r:id="rId5"/>
    <p:sldId id="275" r:id="rId6"/>
    <p:sldId id="273" r:id="rId7"/>
    <p:sldId id="274" r:id="rId8"/>
    <p:sldId id="267" r:id="rId9"/>
    <p:sldId id="257" r:id="rId10"/>
    <p:sldId id="258" r:id="rId11"/>
    <p:sldId id="259" r:id="rId12"/>
    <p:sldId id="260" r:id="rId13"/>
    <p:sldId id="261" r:id="rId14"/>
    <p:sldId id="262" r:id="rId15"/>
    <p:sldId id="263" r:id="rId16"/>
    <p:sldId id="264" r:id="rId17"/>
    <p:sldId id="265"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00FF"/>
    <a:srgbClr val="FF99CC"/>
    <a:srgbClr val="FF99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D26008-0577-4CB2-B14C-6DBDF1EF07C1}" type="datetimeFigureOut">
              <a:rPr lang="id-ID" smtClean="0"/>
              <a:pPr/>
              <a:t>21/12/2016</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AE1BC0-A4E5-4A32-ACF1-63329B854A75}"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C3AE1BC0-A4E5-4A32-ACF1-63329B854A75}" type="slidenum">
              <a:rPr lang="id-ID" smtClean="0"/>
              <a:pPr/>
              <a:t>8</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0ED25C-7B45-4293-8ADB-27934F0B1F90}" type="slidenum">
              <a:rPr lang="id-ID" smtClean="0"/>
              <a:pPr/>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0ED25C-7B45-4293-8ADB-27934F0B1F90}"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80ED25C-7B45-4293-8ADB-27934F0B1F90}" type="slidenum">
              <a:rPr lang="id-ID" smtClean="0"/>
              <a:pPr/>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080ED25C-7B45-4293-8ADB-27934F0B1F90}" type="slidenum">
              <a:rPr lang="id-ID" smtClean="0"/>
              <a:pPr/>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0ED25C-7B45-4293-8ADB-27934F0B1F90}" type="slidenum">
              <a:rPr lang="id-ID" smtClean="0"/>
              <a:pPr/>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F213763-9537-4D31-A4F8-DDDB88382343}" type="datetimeFigureOut">
              <a:rPr lang="id-ID" smtClean="0"/>
              <a:pPr/>
              <a:t>21/12/2016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0ED25C-7B45-4293-8ADB-27934F0B1F90}" type="slidenum">
              <a:rPr lang="id-ID" smtClean="0"/>
              <a:pPr/>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80ED25C-7B45-4293-8ADB-27934F0B1F90}" type="slidenum">
              <a:rPr lang="id-ID" smtClean="0"/>
              <a:pPr/>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080ED25C-7B45-4293-8ADB-27934F0B1F90}"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80ED25C-7B45-4293-8ADB-27934F0B1F9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80ED25C-7B45-4293-8ADB-27934F0B1F90}" type="slidenum">
              <a:rPr lang="id-ID" smtClean="0"/>
              <a:pPr/>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F213763-9537-4D31-A4F8-DDDB88382343}" type="datetimeFigureOut">
              <a:rPr lang="id-ID" smtClean="0"/>
              <a:pPr/>
              <a:t>21/12/2016</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80ED25C-7B45-4293-8ADB-27934F0B1F90}" type="slidenum">
              <a:rPr lang="id-ID" smtClean="0"/>
              <a:pPr/>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F213763-9537-4D31-A4F8-DDDB88382343}" type="datetimeFigureOut">
              <a:rPr lang="id-ID" smtClean="0"/>
              <a:pPr/>
              <a:t>21/12/2016</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F213763-9537-4D31-A4F8-DDDB88382343}" type="datetimeFigureOut">
              <a:rPr lang="id-ID" smtClean="0"/>
              <a:pPr/>
              <a:t>21/12/2016</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80ED25C-7B45-4293-8ADB-27934F0B1F90}" type="slidenum">
              <a:rPr lang="id-ID" smtClean="0"/>
              <a:pPr/>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571480"/>
            <a:ext cx="6110068" cy="2868168"/>
          </a:xfrm>
        </p:spPr>
        <p:txBody>
          <a:bodyPr/>
          <a:lstStyle/>
          <a:p>
            <a:r>
              <a:rPr lang="en-US" b="1" dirty="0" err="1" smtClean="0">
                <a:solidFill>
                  <a:srgbClr val="002060"/>
                </a:solidFill>
                <a:latin typeface="Algerian" pitchFamily="82" charset="0"/>
              </a:rPr>
              <a:t>Alat</a:t>
            </a:r>
            <a:r>
              <a:rPr lang="en-US" b="1" dirty="0" smtClean="0">
                <a:solidFill>
                  <a:srgbClr val="002060"/>
                </a:solidFill>
                <a:latin typeface="Algerian" pitchFamily="82" charset="0"/>
              </a:rPr>
              <a:t> </a:t>
            </a:r>
            <a:r>
              <a:rPr lang="en-US" b="1" dirty="0" err="1" smtClean="0">
                <a:solidFill>
                  <a:srgbClr val="002060"/>
                </a:solidFill>
                <a:latin typeface="Algerian" pitchFamily="82" charset="0"/>
              </a:rPr>
              <a:t>analisis</a:t>
            </a:r>
            <a:r>
              <a:rPr lang="en-US" b="1" dirty="0" smtClean="0">
                <a:solidFill>
                  <a:srgbClr val="002060"/>
                </a:solidFill>
                <a:latin typeface="Algerian" pitchFamily="82" charset="0"/>
              </a:rPr>
              <a:t> </a:t>
            </a:r>
            <a:r>
              <a:rPr lang="en-US" b="1" dirty="0" err="1" smtClean="0">
                <a:solidFill>
                  <a:srgbClr val="002060"/>
                </a:solidFill>
                <a:latin typeface="Algerian" pitchFamily="82" charset="0"/>
              </a:rPr>
              <a:t>laporan</a:t>
            </a:r>
            <a:r>
              <a:rPr lang="en-US" b="1" dirty="0" smtClean="0">
                <a:solidFill>
                  <a:srgbClr val="002060"/>
                </a:solidFill>
                <a:latin typeface="Algerian" pitchFamily="82" charset="0"/>
              </a:rPr>
              <a:t> </a:t>
            </a:r>
            <a:r>
              <a:rPr lang="en-US" b="1" dirty="0" err="1" smtClean="0">
                <a:solidFill>
                  <a:srgbClr val="002060"/>
                </a:solidFill>
                <a:latin typeface="Algerian" pitchFamily="82" charset="0"/>
              </a:rPr>
              <a:t>keuangan</a:t>
            </a:r>
            <a:endParaRPr lang="en-US" b="1" dirty="0">
              <a:solidFill>
                <a:srgbClr val="002060"/>
              </a:solidFill>
              <a:latin typeface="Algerian" pitchFamily="82" charset="0"/>
            </a:endParaRPr>
          </a:p>
        </p:txBody>
      </p:sp>
      <p:sp>
        <p:nvSpPr>
          <p:cNvPr id="3" name="Subtitle 2"/>
          <p:cNvSpPr>
            <a:spLocks noGrp="1"/>
          </p:cNvSpPr>
          <p:nvPr>
            <p:ph type="subTitle" idx="1"/>
          </p:nvPr>
        </p:nvSpPr>
        <p:spPr>
          <a:xfrm>
            <a:off x="3417980" y="5756752"/>
            <a:ext cx="5726020" cy="1101248"/>
          </a:xfrm>
        </p:spPr>
        <p:txBody>
          <a:bodyPr/>
          <a:lstStyle/>
          <a:p>
            <a:pPr algn="l"/>
            <a:r>
              <a:rPr lang="en-US" dirty="0" smtClean="0"/>
              <a:t>        </a:t>
            </a:r>
            <a:r>
              <a:rPr lang="en-US" dirty="0" err="1" smtClean="0">
                <a:solidFill>
                  <a:srgbClr val="CC00FF"/>
                </a:solidFill>
              </a:rPr>
              <a:t>Hasbiana</a:t>
            </a:r>
            <a:r>
              <a:rPr lang="en-US" dirty="0" smtClean="0">
                <a:solidFill>
                  <a:srgbClr val="CC00FF"/>
                </a:solidFill>
              </a:rPr>
              <a:t> </a:t>
            </a:r>
            <a:r>
              <a:rPr lang="en-US" dirty="0" err="1" smtClean="0">
                <a:solidFill>
                  <a:srgbClr val="CC00FF"/>
                </a:solidFill>
              </a:rPr>
              <a:t>Dalimunthe</a:t>
            </a:r>
            <a:r>
              <a:rPr lang="en-US" dirty="0" smtClean="0">
                <a:solidFill>
                  <a:srgbClr val="CC00FF"/>
                </a:solidFill>
              </a:rPr>
              <a:t> </a:t>
            </a:r>
            <a:r>
              <a:rPr lang="en-US" dirty="0" err="1" smtClean="0">
                <a:solidFill>
                  <a:srgbClr val="CC00FF"/>
                </a:solidFill>
              </a:rPr>
              <a:t>SE.,M.Ak</a:t>
            </a:r>
            <a:endParaRPr lang="en-US" dirty="0">
              <a:solidFill>
                <a:srgbClr val="CC00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lstStyle/>
          <a:p>
            <a:r>
              <a:rPr lang="id-ID" dirty="0" smtClean="0">
                <a:solidFill>
                  <a:schemeClr val="bg1"/>
                </a:solidFill>
                <a:latin typeface="Algerian" pitchFamily="82" charset="0"/>
              </a:rPr>
              <a:t>definisi</a:t>
            </a:r>
            <a:endParaRPr lang="id-ID" dirty="0">
              <a:solidFill>
                <a:schemeClr val="bg1"/>
              </a:solidFill>
              <a:latin typeface="Algerian" pitchFamily="82" charset="0"/>
            </a:endParaRPr>
          </a:p>
        </p:txBody>
      </p:sp>
      <p:sp>
        <p:nvSpPr>
          <p:cNvPr id="3" name="Content Placeholder 2"/>
          <p:cNvSpPr>
            <a:spLocks noGrp="1"/>
          </p:cNvSpPr>
          <p:nvPr>
            <p:ph sz="quarter" idx="1"/>
          </p:nvPr>
        </p:nvSpPr>
        <p:spPr/>
        <p:txBody>
          <a:bodyPr>
            <a:normAutofit fontScale="92500" lnSpcReduction="10000"/>
          </a:bodyPr>
          <a:lstStyle/>
          <a:p>
            <a:pPr algn="just">
              <a:buNone/>
            </a:pPr>
            <a:r>
              <a:rPr lang="id-ID" dirty="0" smtClean="0"/>
              <a:t> Jika dilihat dari segi manajemen keuangan, perusahaan dikatakan mempunyai kinerja yang baik atau tidak dapat diukur dengan:</a:t>
            </a:r>
          </a:p>
          <a:p>
            <a:pPr algn="just">
              <a:buSzPct val="91000"/>
              <a:buBlip>
                <a:blip r:embed="rId2"/>
              </a:buBlip>
            </a:pPr>
            <a:r>
              <a:rPr lang="id-ID" dirty="0" smtClean="0"/>
              <a:t>Kemampuan perusahaan untuk memenuhi kewajiban yang akan jatuh tempo (likuidity)</a:t>
            </a:r>
          </a:p>
          <a:p>
            <a:pPr algn="just">
              <a:buSzPct val="91000"/>
              <a:buBlip>
                <a:blip r:embed="rId2"/>
              </a:buBlip>
            </a:pPr>
            <a:r>
              <a:rPr lang="id-ID" dirty="0" smtClean="0"/>
              <a:t>Kemampuan perusahaan untuk menyusun struktur  pendanaan yaitu perbandingan antara utang dan modal (leverage)</a:t>
            </a:r>
          </a:p>
          <a:p>
            <a:pPr algn="just">
              <a:buSzPct val="91000"/>
              <a:buBlip>
                <a:blip r:embed="rId2"/>
              </a:buBlip>
            </a:pPr>
            <a:r>
              <a:rPr lang="id-ID" dirty="0" smtClean="0"/>
              <a:t>Kemampuan perusahaan memperoleh keuntungan (profitability)</a:t>
            </a:r>
          </a:p>
          <a:p>
            <a:pPr algn="just">
              <a:buSzPct val="91000"/>
              <a:buBlip>
                <a:blip r:embed="rId2"/>
              </a:buBlip>
            </a:pPr>
            <a:r>
              <a:rPr lang="id-ID" dirty="0" smtClean="0"/>
              <a:t>Kemampuan perusahaan untuk mengelola aset secara maksimal (activity)</a:t>
            </a:r>
          </a:p>
          <a:p>
            <a:pPr algn="just">
              <a:buSzPct val="91000"/>
              <a:buBlip>
                <a:blip r:embed="rId2"/>
              </a:buBlip>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id-ID" dirty="0" smtClean="0">
                <a:solidFill>
                  <a:schemeClr val="bg1"/>
                </a:solidFill>
              </a:rPr>
              <a:t>ANALISIS RASIO</a:t>
            </a:r>
            <a:endParaRPr lang="id-ID" dirty="0">
              <a:solidFill>
                <a:schemeClr val="bg1"/>
              </a:solidFill>
            </a:endParaRPr>
          </a:p>
        </p:txBody>
      </p:sp>
      <p:sp>
        <p:nvSpPr>
          <p:cNvPr id="3" name="Content Placeholder 2"/>
          <p:cNvSpPr>
            <a:spLocks noGrp="1"/>
          </p:cNvSpPr>
          <p:nvPr>
            <p:ph sz="quarter" idx="1"/>
          </p:nvPr>
        </p:nvSpPr>
        <p:spPr>
          <a:solidFill>
            <a:schemeClr val="accent1">
              <a:lumMod val="40000"/>
              <a:lumOff val="60000"/>
            </a:schemeClr>
          </a:solidFill>
        </p:spPr>
        <p:txBody>
          <a:bodyPr>
            <a:normAutofit fontScale="92500"/>
          </a:bodyPr>
          <a:lstStyle/>
          <a:p>
            <a:pPr algn="ctr">
              <a:buNone/>
            </a:pPr>
            <a:r>
              <a:rPr lang="id-ID" dirty="0" smtClean="0">
                <a:solidFill>
                  <a:srgbClr val="002060"/>
                </a:solidFill>
              </a:rPr>
              <a:t>Analisis rasio, dapat dilakukan dengan dua cara:</a:t>
            </a:r>
          </a:p>
          <a:p>
            <a:pPr marL="514350" indent="-514350" algn="ctr">
              <a:buAutoNum type="alphaLcPeriod"/>
            </a:pPr>
            <a:r>
              <a:rPr lang="id-ID" dirty="0" smtClean="0">
                <a:solidFill>
                  <a:srgbClr val="002060"/>
                </a:solidFill>
              </a:rPr>
              <a:t>Analisis horizontal : analisis yang dilakukan dengan membandingkan rasio-rasio keuangan perusahaan dari satu periode ke periode berikutnya. Examp: membandingkan rasio perusahaan pada tahun 2015 dan 2016 sehingga dapat disimpulkan kinerja perusahaan mengalami peningkatan/pertumbuhan</a:t>
            </a:r>
          </a:p>
          <a:p>
            <a:pPr marL="514350" indent="-514350" algn="ctr">
              <a:buAutoNum type="alphaLcPeriod"/>
            </a:pPr>
            <a:r>
              <a:rPr lang="id-ID" dirty="0" smtClean="0">
                <a:solidFill>
                  <a:srgbClr val="002060"/>
                </a:solidFill>
              </a:rPr>
              <a:t>Analisis vertikal: analisis yang dilakukan dengan membandingkan rasio keuangan perusahaan dengan perusahaan sejenis atau industri dalam satu periode yang sama</a:t>
            </a:r>
            <a:endParaRPr lang="id-ID"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lstStyle/>
          <a:p>
            <a:r>
              <a:rPr lang="id-ID" dirty="0" smtClean="0">
                <a:solidFill>
                  <a:schemeClr val="bg1"/>
                </a:solidFill>
                <a:latin typeface="Algerian" pitchFamily="82" charset="0"/>
              </a:rPr>
              <a:t>Analisis kredit (Risiko)</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fontScale="92500" lnSpcReduction="10000"/>
          </a:bodyPr>
          <a:lstStyle/>
          <a:p>
            <a:pPr marL="514350" indent="-514350" algn="ctr">
              <a:buNone/>
            </a:pPr>
            <a:r>
              <a:rPr lang="id-ID" b="1" dirty="0" smtClean="0"/>
              <a:t>Likuiditas</a:t>
            </a:r>
            <a:r>
              <a:rPr lang="id-ID" dirty="0" smtClean="0"/>
              <a:t> : untuk mengevaluasi kemampuan memenuhi kewajiban jangka pendek</a:t>
            </a:r>
          </a:p>
          <a:p>
            <a:pPr marL="514350" indent="-514350" algn="just">
              <a:buNone/>
            </a:pPr>
            <a:r>
              <a:rPr lang="id-ID" dirty="0" smtClean="0">
                <a:solidFill>
                  <a:srgbClr val="C00000"/>
                </a:solidFill>
              </a:rPr>
              <a:t>a. Rasio Lancar </a:t>
            </a:r>
            <a:r>
              <a:rPr lang="id-ID" i="1" dirty="0" smtClean="0">
                <a:solidFill>
                  <a:srgbClr val="C00000"/>
                </a:solidFill>
              </a:rPr>
              <a:t>(current ratio) </a:t>
            </a:r>
            <a:r>
              <a:rPr lang="id-ID" dirty="0" smtClean="0">
                <a:solidFill>
                  <a:srgbClr val="C00000"/>
                </a:solidFill>
              </a:rPr>
              <a:t>: </a:t>
            </a:r>
          </a:p>
          <a:p>
            <a:pPr marL="514350" indent="-514350" algn="ctr">
              <a:buNone/>
            </a:pPr>
            <a:r>
              <a:rPr lang="id-ID" i="1" dirty="0" smtClean="0">
                <a:solidFill>
                  <a:srgbClr val="C00000"/>
                </a:solidFill>
              </a:rPr>
              <a:t>Asset Lancar</a:t>
            </a:r>
          </a:p>
          <a:p>
            <a:pPr marL="514350" indent="-514350" algn="ctr">
              <a:buNone/>
            </a:pPr>
            <a:r>
              <a:rPr lang="id-ID" dirty="0" smtClean="0">
                <a:solidFill>
                  <a:srgbClr val="C00000"/>
                </a:solidFill>
              </a:rPr>
              <a:t>Kewajiban Lancar</a:t>
            </a:r>
          </a:p>
          <a:p>
            <a:pPr marL="514350" indent="-514350" algn="just">
              <a:buNone/>
            </a:pPr>
            <a:r>
              <a:rPr lang="id-ID" dirty="0" smtClean="0">
                <a:solidFill>
                  <a:srgbClr val="0000FF"/>
                </a:solidFill>
              </a:rPr>
              <a:t>b. Rasio Cepat </a:t>
            </a:r>
            <a:r>
              <a:rPr lang="id-ID" i="1" dirty="0" smtClean="0">
                <a:solidFill>
                  <a:srgbClr val="0000FF"/>
                </a:solidFill>
              </a:rPr>
              <a:t>(acid test ratio)</a:t>
            </a:r>
            <a:r>
              <a:rPr lang="id-ID" dirty="0" smtClean="0">
                <a:solidFill>
                  <a:srgbClr val="0000FF"/>
                </a:solidFill>
              </a:rPr>
              <a:t> :</a:t>
            </a:r>
          </a:p>
          <a:p>
            <a:pPr marL="514350" indent="-514350" algn="ctr">
              <a:buNone/>
            </a:pPr>
            <a:r>
              <a:rPr lang="id-ID" i="1" dirty="0" smtClean="0">
                <a:solidFill>
                  <a:srgbClr val="0000FF"/>
                </a:solidFill>
              </a:rPr>
              <a:t>Kas + Setara Kas + Surat Berharga + Piutang</a:t>
            </a:r>
          </a:p>
          <a:p>
            <a:pPr marL="514350" indent="-514350" algn="ctr">
              <a:buNone/>
            </a:pPr>
            <a:r>
              <a:rPr lang="id-ID" i="1" dirty="0" smtClean="0">
                <a:solidFill>
                  <a:srgbClr val="0000FF"/>
                </a:solidFill>
              </a:rPr>
              <a:t>Kewajiban Lancar</a:t>
            </a:r>
            <a:endParaRPr lang="id-ID" dirty="0" smtClean="0">
              <a:solidFill>
                <a:srgbClr val="0000FF"/>
              </a:solidFill>
            </a:endParaRPr>
          </a:p>
          <a:p>
            <a:pPr marL="514350" indent="-514350" algn="just">
              <a:buNone/>
            </a:pPr>
            <a:r>
              <a:rPr lang="id-ID" dirty="0" smtClean="0">
                <a:solidFill>
                  <a:srgbClr val="CC00FF"/>
                </a:solidFill>
              </a:rPr>
              <a:t>c. Waktu Penagihan </a:t>
            </a:r>
            <a:r>
              <a:rPr lang="id-ID" i="1" dirty="0" smtClean="0">
                <a:solidFill>
                  <a:srgbClr val="CC00FF"/>
                </a:solidFill>
              </a:rPr>
              <a:t>(collection period)</a:t>
            </a:r>
            <a:r>
              <a:rPr lang="id-ID" dirty="0" smtClean="0">
                <a:solidFill>
                  <a:srgbClr val="CC00FF"/>
                </a:solidFill>
              </a:rPr>
              <a:t> :</a:t>
            </a:r>
          </a:p>
          <a:p>
            <a:pPr marL="514350" indent="-514350" algn="ctr">
              <a:buNone/>
            </a:pPr>
            <a:r>
              <a:rPr lang="id-ID" dirty="0" smtClean="0">
                <a:solidFill>
                  <a:srgbClr val="CC00FF"/>
                </a:solidFill>
              </a:rPr>
              <a:t>Piutang Rata-Rata/2</a:t>
            </a:r>
          </a:p>
          <a:p>
            <a:pPr marL="514350" indent="-514350" algn="ctr">
              <a:buNone/>
            </a:pPr>
            <a:r>
              <a:rPr lang="id-ID" dirty="0" smtClean="0">
                <a:solidFill>
                  <a:srgbClr val="CC00FF"/>
                </a:solidFill>
              </a:rPr>
              <a:t>(Penjualan/360)</a:t>
            </a:r>
          </a:p>
          <a:p>
            <a:pPr marL="514350" indent="-514350" algn="ctr">
              <a:buNone/>
            </a:pPr>
            <a:endParaRPr lang="id-ID" dirty="0" smtClean="0">
              <a:solidFill>
                <a:srgbClr val="002060"/>
              </a:solidFill>
            </a:endParaRPr>
          </a:p>
          <a:p>
            <a:pPr marL="514350" indent="-514350" algn="ctr">
              <a:buNone/>
            </a:pPr>
            <a:endParaRPr lang="id-ID" dirty="0" smtClean="0">
              <a:solidFill>
                <a:srgbClr val="002060"/>
              </a:solidFill>
            </a:endParaRPr>
          </a:p>
          <a:p>
            <a:pPr marL="514350" indent="-514350" algn="ctr">
              <a:buNone/>
            </a:pPr>
            <a:endParaRPr lang="id-ID" i="1" dirty="0" smtClean="0">
              <a:solidFill>
                <a:srgbClr val="002060"/>
              </a:solidFill>
            </a:endParaRPr>
          </a:p>
          <a:p>
            <a:pPr marL="514350" indent="-514350" algn="just">
              <a:buNone/>
            </a:pPr>
            <a:endParaRPr lang="id-ID" dirty="0"/>
          </a:p>
        </p:txBody>
      </p:sp>
      <p:cxnSp>
        <p:nvCxnSpPr>
          <p:cNvPr id="5" name="Straight Connector 4"/>
          <p:cNvCxnSpPr/>
          <p:nvPr/>
        </p:nvCxnSpPr>
        <p:spPr>
          <a:xfrm>
            <a:off x="3214678" y="3429000"/>
            <a:ext cx="2571768" cy="1588"/>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71538" y="4786322"/>
            <a:ext cx="7000924" cy="1588"/>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143240" y="6000768"/>
            <a:ext cx="2928958" cy="1588"/>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normAutofit fontScale="90000"/>
          </a:bodyPr>
          <a:lstStyle/>
          <a:p>
            <a:r>
              <a:rPr lang="id-ID" dirty="0" smtClean="0">
                <a:solidFill>
                  <a:schemeClr val="bg1"/>
                </a:solidFill>
                <a:latin typeface="Algerian" pitchFamily="82" charset="0"/>
              </a:rPr>
              <a:t>Analisis strukur modal dan solvabilitas </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lnSpcReduction="10000"/>
          </a:bodyPr>
          <a:lstStyle/>
          <a:p>
            <a:pPr marL="514350" indent="-514350" algn="ctr">
              <a:buNone/>
            </a:pPr>
            <a:r>
              <a:rPr lang="id-ID" dirty="0" smtClean="0">
                <a:solidFill>
                  <a:srgbClr val="002060"/>
                </a:solidFill>
              </a:rPr>
              <a:t>	</a:t>
            </a:r>
            <a:r>
              <a:rPr lang="id-ID" b="1" i="1" dirty="0" smtClean="0">
                <a:solidFill>
                  <a:srgbClr val="002060"/>
                </a:solidFill>
              </a:rPr>
              <a:t>Analisis ini  bertujuan untuk menganalisis pembelanjaan yang dilakukan berupa komposisi utang dan modal serta kemampuan perusahaan untuk membayar bunga dan beban tetap lainnya</a:t>
            </a:r>
          </a:p>
          <a:p>
            <a:pPr marL="514350" indent="-514350" algn="ctr">
              <a:buNone/>
            </a:pPr>
            <a:r>
              <a:rPr lang="id-ID" dirty="0" smtClean="0">
                <a:solidFill>
                  <a:srgbClr val="C00000"/>
                </a:solidFill>
              </a:rPr>
              <a:t>a. Total Utang terhadap Ekuitas </a:t>
            </a:r>
            <a:r>
              <a:rPr lang="id-ID" i="1" dirty="0" smtClean="0">
                <a:solidFill>
                  <a:srgbClr val="C00000"/>
                </a:solidFill>
              </a:rPr>
              <a:t>(total debt to equity)</a:t>
            </a:r>
            <a:r>
              <a:rPr lang="id-ID" dirty="0" smtClean="0">
                <a:solidFill>
                  <a:srgbClr val="C00000"/>
                </a:solidFill>
              </a:rPr>
              <a:t> :</a:t>
            </a:r>
          </a:p>
          <a:p>
            <a:pPr marL="514350" indent="-514350" algn="ctr">
              <a:buNone/>
            </a:pPr>
            <a:r>
              <a:rPr lang="id-ID" i="1" dirty="0" smtClean="0">
                <a:solidFill>
                  <a:srgbClr val="C00000"/>
                </a:solidFill>
              </a:rPr>
              <a:t>Total Kewajiban</a:t>
            </a:r>
          </a:p>
          <a:p>
            <a:pPr marL="514350" indent="-514350" algn="ctr">
              <a:buNone/>
            </a:pPr>
            <a:r>
              <a:rPr lang="id-ID" i="1" dirty="0" smtClean="0">
                <a:solidFill>
                  <a:srgbClr val="C00000"/>
                </a:solidFill>
              </a:rPr>
              <a:t>Ekuitas Pemegang Saham</a:t>
            </a:r>
          </a:p>
          <a:p>
            <a:pPr marL="514350" indent="-514350" algn="ctr">
              <a:buNone/>
            </a:pPr>
            <a:r>
              <a:rPr lang="id-ID" sz="2200" i="1" dirty="0" smtClean="0">
                <a:solidFill>
                  <a:srgbClr val="0070C0"/>
                </a:solidFill>
              </a:rPr>
              <a:t>Artinya : semakin besar rasio ini berarti semakin besar pembelian aset yang menggunakan utang yang menunjukkan semakin tingginya resiko kreditur</a:t>
            </a:r>
          </a:p>
          <a:p>
            <a:pPr marL="514350" indent="-514350" algn="ctr">
              <a:buNone/>
            </a:pPr>
            <a:endParaRPr lang="id-ID" i="1" dirty="0" smtClean="0">
              <a:solidFill>
                <a:srgbClr val="C00000"/>
              </a:solidFill>
            </a:endParaRPr>
          </a:p>
          <a:p>
            <a:pPr marL="514350" indent="-514350" algn="just">
              <a:buNone/>
            </a:pPr>
            <a:endParaRPr lang="id-ID" dirty="0"/>
          </a:p>
        </p:txBody>
      </p:sp>
      <p:cxnSp>
        <p:nvCxnSpPr>
          <p:cNvPr id="9" name="Straight Connector 8"/>
          <p:cNvCxnSpPr/>
          <p:nvPr/>
        </p:nvCxnSpPr>
        <p:spPr>
          <a:xfrm>
            <a:off x="2714612" y="4714884"/>
            <a:ext cx="3643338"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normAutofit fontScale="90000"/>
          </a:bodyPr>
          <a:lstStyle/>
          <a:p>
            <a:r>
              <a:rPr lang="id-ID" dirty="0" smtClean="0">
                <a:solidFill>
                  <a:schemeClr val="bg1"/>
                </a:solidFill>
                <a:latin typeface="Algerian" pitchFamily="82" charset="0"/>
              </a:rPr>
              <a:t>Analisis strukur modal dan solvabilitas </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a:bodyPr>
          <a:lstStyle/>
          <a:p>
            <a:pPr marL="514350" indent="-514350" algn="just">
              <a:buNone/>
            </a:pPr>
            <a:r>
              <a:rPr lang="id-ID" dirty="0" smtClean="0">
                <a:solidFill>
                  <a:srgbClr val="002060"/>
                </a:solidFill>
              </a:rPr>
              <a:t>b.Utang Jangka Panjang terhadap Ekuitas</a:t>
            </a:r>
            <a:r>
              <a:rPr lang="id-ID" i="1" dirty="0" smtClean="0">
                <a:solidFill>
                  <a:srgbClr val="002060"/>
                </a:solidFill>
              </a:rPr>
              <a:t> (longterm debt to equity) </a:t>
            </a:r>
            <a:r>
              <a:rPr lang="id-ID" dirty="0" smtClean="0">
                <a:solidFill>
                  <a:srgbClr val="002060"/>
                </a:solidFill>
              </a:rPr>
              <a:t>:</a:t>
            </a:r>
          </a:p>
          <a:p>
            <a:pPr marL="514350" indent="-514350" algn="ctr">
              <a:buNone/>
            </a:pPr>
            <a:r>
              <a:rPr lang="id-ID" i="1" dirty="0" smtClean="0">
                <a:solidFill>
                  <a:srgbClr val="002060"/>
                </a:solidFill>
              </a:rPr>
              <a:t>Kewajiban Jangka Panjang</a:t>
            </a:r>
          </a:p>
          <a:p>
            <a:pPr marL="514350" indent="-514350" algn="ctr">
              <a:buNone/>
            </a:pPr>
            <a:r>
              <a:rPr lang="id-ID" i="1" dirty="0" smtClean="0">
                <a:solidFill>
                  <a:srgbClr val="002060"/>
                </a:solidFill>
              </a:rPr>
              <a:t>Ekuitas Pemegang Saham</a:t>
            </a:r>
          </a:p>
          <a:p>
            <a:pPr marL="514350" indent="-514350" algn="just">
              <a:buNone/>
            </a:pPr>
            <a:r>
              <a:rPr lang="id-ID" dirty="0" smtClean="0">
                <a:solidFill>
                  <a:srgbClr val="C00000"/>
                </a:solidFill>
              </a:rPr>
              <a:t>c. Kelipatan bunga dihasilkan </a:t>
            </a:r>
            <a:r>
              <a:rPr lang="id-ID" i="1" dirty="0" smtClean="0">
                <a:solidFill>
                  <a:srgbClr val="C00000"/>
                </a:solidFill>
              </a:rPr>
              <a:t>(times interest earned) :</a:t>
            </a:r>
          </a:p>
          <a:p>
            <a:pPr marL="514350" indent="-514350" algn="ctr">
              <a:buNone/>
            </a:pPr>
            <a:r>
              <a:rPr lang="id-ID" i="1" dirty="0" smtClean="0">
                <a:solidFill>
                  <a:srgbClr val="C00000"/>
                </a:solidFill>
              </a:rPr>
              <a:t>Laba Sebelum Pajak dan Beban Bunga</a:t>
            </a:r>
          </a:p>
          <a:p>
            <a:pPr marL="514350" indent="-514350" algn="ctr">
              <a:buNone/>
            </a:pPr>
            <a:r>
              <a:rPr lang="id-ID" i="1" dirty="0" smtClean="0">
                <a:solidFill>
                  <a:srgbClr val="C00000"/>
                </a:solidFill>
              </a:rPr>
              <a:t>Beban Bunga</a:t>
            </a:r>
          </a:p>
          <a:p>
            <a:pPr marL="514350" indent="-514350" algn="ctr">
              <a:buNone/>
            </a:pPr>
            <a:endParaRPr lang="id-ID" i="1" dirty="0" smtClean="0">
              <a:solidFill>
                <a:srgbClr val="002060"/>
              </a:solidFill>
            </a:endParaRPr>
          </a:p>
          <a:p>
            <a:pPr marL="514350" indent="-514350" algn="ctr">
              <a:buNone/>
            </a:pPr>
            <a:endParaRPr lang="id-ID" i="1" dirty="0"/>
          </a:p>
        </p:txBody>
      </p:sp>
      <p:cxnSp>
        <p:nvCxnSpPr>
          <p:cNvPr id="14" name="Straight Connector 13"/>
          <p:cNvCxnSpPr/>
          <p:nvPr/>
        </p:nvCxnSpPr>
        <p:spPr>
          <a:xfrm>
            <a:off x="2500298" y="3357562"/>
            <a:ext cx="4143404" cy="71438"/>
          </a:xfrm>
          <a:prstGeom prst="line">
            <a:avLst/>
          </a:prstGeom>
          <a:l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643042" y="4857760"/>
            <a:ext cx="592935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normAutofit/>
          </a:bodyPr>
          <a:lstStyle/>
          <a:p>
            <a:r>
              <a:rPr lang="id-ID" dirty="0" smtClean="0">
                <a:solidFill>
                  <a:schemeClr val="bg1"/>
                </a:solidFill>
                <a:latin typeface="Algerian" pitchFamily="82" charset="0"/>
              </a:rPr>
              <a:t>Analisis pengembalian investasi</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a:bodyPr>
          <a:lstStyle/>
          <a:p>
            <a:pPr marL="514350" indent="-514350" algn="just">
              <a:buNone/>
            </a:pPr>
            <a:r>
              <a:rPr lang="id-ID" dirty="0" smtClean="0"/>
              <a:t>Tingkat Pengembalian Aset </a:t>
            </a:r>
            <a:r>
              <a:rPr lang="id-ID" i="1" dirty="0" smtClean="0"/>
              <a:t>(return on assets)</a:t>
            </a:r>
            <a:r>
              <a:rPr lang="id-ID" dirty="0" smtClean="0"/>
              <a:t> :</a:t>
            </a:r>
          </a:p>
          <a:p>
            <a:pPr marL="514350" indent="-514350" algn="ctr">
              <a:buNone/>
            </a:pPr>
            <a:r>
              <a:rPr lang="id-ID" i="1" u="sng" dirty="0" smtClean="0"/>
              <a:t>Laba Bersih + Beban Bunga x (1-tarif pajak)</a:t>
            </a:r>
            <a:endParaRPr lang="id-ID" i="1" dirty="0" smtClean="0"/>
          </a:p>
          <a:p>
            <a:pPr marL="514350" indent="-514350" algn="ctr">
              <a:buNone/>
            </a:pPr>
            <a:r>
              <a:rPr lang="id-ID" i="1" dirty="0" smtClean="0"/>
              <a:t>Rata-Rata Total Aset</a:t>
            </a:r>
          </a:p>
          <a:p>
            <a:pPr marL="514350" indent="-514350" algn="just">
              <a:buNone/>
            </a:pPr>
            <a:r>
              <a:rPr lang="id-ID" dirty="0" smtClean="0"/>
              <a:t>Tingkat Pengembalian Aset </a:t>
            </a:r>
            <a:r>
              <a:rPr lang="id-ID" i="1" dirty="0" smtClean="0"/>
              <a:t>(return on common equity) </a:t>
            </a:r>
            <a:r>
              <a:rPr lang="id-ID" dirty="0" smtClean="0"/>
              <a:t>: </a:t>
            </a:r>
          </a:p>
          <a:p>
            <a:pPr marL="514350" indent="-514350" algn="ctr">
              <a:buNone/>
            </a:pPr>
            <a:r>
              <a:rPr lang="id-ID" dirty="0" smtClean="0"/>
              <a:t>Laba Bersih</a:t>
            </a:r>
          </a:p>
          <a:p>
            <a:pPr marL="514350" indent="-514350" algn="ctr">
              <a:buNone/>
            </a:pPr>
            <a:r>
              <a:rPr lang="id-ID" dirty="0" smtClean="0"/>
              <a:t>Rata-Rata Ekuitas Pemegang Saham</a:t>
            </a:r>
          </a:p>
          <a:p>
            <a:pPr marL="514350" indent="-514350" algn="ctr">
              <a:buNone/>
            </a:pPr>
            <a:endParaRPr lang="id-ID" i="1" dirty="0"/>
          </a:p>
        </p:txBody>
      </p:sp>
      <p:cxnSp>
        <p:nvCxnSpPr>
          <p:cNvPr id="7" name="Straight Connector 6"/>
          <p:cNvCxnSpPr/>
          <p:nvPr/>
        </p:nvCxnSpPr>
        <p:spPr>
          <a:xfrm>
            <a:off x="1857356" y="4786322"/>
            <a:ext cx="550072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normAutofit/>
          </a:bodyPr>
          <a:lstStyle/>
          <a:p>
            <a:r>
              <a:rPr lang="id-ID" dirty="0" smtClean="0">
                <a:solidFill>
                  <a:schemeClr val="bg1"/>
                </a:solidFill>
                <a:latin typeface="Algerian" pitchFamily="82" charset="0"/>
              </a:rPr>
              <a:t>Analisis kinerja operasi</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a:bodyPr>
          <a:lstStyle/>
          <a:p>
            <a:pPr marL="514350" indent="-514350" algn="just">
              <a:buNone/>
            </a:pPr>
            <a:r>
              <a:rPr lang="id-ID" dirty="0" smtClean="0"/>
              <a:t>Rasio ini untuk mengukur efektifitas manajemen yang tercermin pada imbalan atas hasil investasi melalui aktivitas perusahaan atau dengan kata lain mengukur kinerja perusahaan secara keseluruhan dan efisiensi dalam pengelolaan kewajiban dan modal</a:t>
            </a:r>
          </a:p>
          <a:p>
            <a:pPr marL="514350" indent="-514350" algn="just">
              <a:buNone/>
            </a:pPr>
            <a:r>
              <a:rPr lang="id-ID" dirty="0" smtClean="0">
                <a:solidFill>
                  <a:srgbClr val="C00000"/>
                </a:solidFill>
              </a:rPr>
              <a:t>a. Margin Laba Kotor :</a:t>
            </a:r>
          </a:p>
          <a:p>
            <a:pPr marL="514350" indent="-514350" algn="ctr">
              <a:buNone/>
            </a:pPr>
            <a:r>
              <a:rPr lang="id-ID" i="1" dirty="0" smtClean="0">
                <a:solidFill>
                  <a:srgbClr val="C00000"/>
                </a:solidFill>
              </a:rPr>
              <a:t>Penjualan – Harga Pokok Penjualan</a:t>
            </a:r>
          </a:p>
          <a:p>
            <a:pPr marL="514350" indent="-514350" algn="ctr">
              <a:buNone/>
            </a:pPr>
            <a:r>
              <a:rPr lang="id-ID" i="1" dirty="0" smtClean="0">
                <a:solidFill>
                  <a:srgbClr val="C00000"/>
                </a:solidFill>
              </a:rPr>
              <a:t>Penjualan</a:t>
            </a:r>
            <a:endParaRPr lang="id-ID" i="1" dirty="0">
              <a:solidFill>
                <a:srgbClr val="C00000"/>
              </a:solidFill>
            </a:endParaRPr>
          </a:p>
        </p:txBody>
      </p:sp>
      <p:cxnSp>
        <p:nvCxnSpPr>
          <p:cNvPr id="9" name="Straight Connector 8"/>
          <p:cNvCxnSpPr/>
          <p:nvPr/>
        </p:nvCxnSpPr>
        <p:spPr>
          <a:xfrm>
            <a:off x="1857356" y="5500702"/>
            <a:ext cx="550072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C00FF"/>
          </a:solidFill>
        </p:spPr>
        <p:txBody>
          <a:bodyPr>
            <a:normAutofit/>
          </a:bodyPr>
          <a:lstStyle/>
          <a:p>
            <a:r>
              <a:rPr lang="id-ID" dirty="0" smtClean="0">
                <a:solidFill>
                  <a:schemeClr val="bg1"/>
                </a:solidFill>
                <a:latin typeface="Algerian" pitchFamily="82" charset="0"/>
              </a:rPr>
              <a:t>Analisis kinerja operasi</a:t>
            </a:r>
            <a:endParaRPr lang="id-ID" dirty="0">
              <a:solidFill>
                <a:schemeClr val="bg1"/>
              </a:solidFill>
              <a:latin typeface="Algerian" pitchFamily="82" charset="0"/>
            </a:endParaRPr>
          </a:p>
        </p:txBody>
      </p:sp>
      <p:sp>
        <p:nvSpPr>
          <p:cNvPr id="3" name="Content Placeholder 2"/>
          <p:cNvSpPr>
            <a:spLocks noGrp="1"/>
          </p:cNvSpPr>
          <p:nvPr>
            <p:ph sz="quarter" idx="1"/>
          </p:nvPr>
        </p:nvSpPr>
        <p:spPr>
          <a:xfrm>
            <a:off x="357158" y="1928802"/>
            <a:ext cx="8503920" cy="4572000"/>
          </a:xfrm>
          <a:solidFill>
            <a:srgbClr val="FF99CC"/>
          </a:solidFill>
        </p:spPr>
        <p:txBody>
          <a:bodyPr>
            <a:normAutofit/>
          </a:bodyPr>
          <a:lstStyle/>
          <a:p>
            <a:pPr marL="514350" indent="-514350" algn="just">
              <a:buNone/>
            </a:pPr>
            <a:r>
              <a:rPr lang="id-ID" dirty="0" smtClean="0">
                <a:solidFill>
                  <a:srgbClr val="002060"/>
                </a:solidFill>
              </a:rPr>
              <a:t>Margin Laba Operasi </a:t>
            </a:r>
            <a:r>
              <a:rPr lang="id-ID" i="1" dirty="0" smtClean="0">
                <a:solidFill>
                  <a:srgbClr val="002060"/>
                </a:solidFill>
              </a:rPr>
              <a:t>(operating profit margin)</a:t>
            </a:r>
            <a:r>
              <a:rPr lang="id-ID" dirty="0" smtClean="0">
                <a:solidFill>
                  <a:srgbClr val="002060"/>
                </a:solidFill>
              </a:rPr>
              <a:t> :</a:t>
            </a:r>
          </a:p>
          <a:p>
            <a:pPr marL="514350" indent="-514350" algn="ctr">
              <a:buNone/>
            </a:pPr>
            <a:r>
              <a:rPr lang="id-ID" i="1" dirty="0" smtClean="0">
                <a:solidFill>
                  <a:srgbClr val="002060"/>
                </a:solidFill>
              </a:rPr>
              <a:t>Laba Operasi</a:t>
            </a:r>
          </a:p>
          <a:p>
            <a:pPr marL="514350" indent="-514350" algn="ctr">
              <a:buNone/>
            </a:pPr>
            <a:r>
              <a:rPr lang="id-ID" i="1" dirty="0" smtClean="0">
                <a:solidFill>
                  <a:srgbClr val="002060"/>
                </a:solidFill>
              </a:rPr>
              <a:t>Penjualan</a:t>
            </a:r>
          </a:p>
          <a:p>
            <a:pPr marL="514350" indent="-514350" algn="just">
              <a:buNone/>
            </a:pPr>
            <a:r>
              <a:rPr lang="id-ID" i="1" dirty="0" smtClean="0">
                <a:solidFill>
                  <a:srgbClr val="002060"/>
                </a:solidFill>
              </a:rPr>
              <a:t>Margin Laba Bersih (net profit margin)</a:t>
            </a:r>
            <a:r>
              <a:rPr lang="id-ID" dirty="0" smtClean="0">
                <a:solidFill>
                  <a:srgbClr val="002060"/>
                </a:solidFill>
              </a:rPr>
              <a:t> :</a:t>
            </a:r>
          </a:p>
          <a:p>
            <a:pPr marL="514350" indent="-514350" algn="ctr">
              <a:buNone/>
            </a:pPr>
            <a:r>
              <a:rPr lang="id-ID" i="1" dirty="0" smtClean="0">
                <a:solidFill>
                  <a:srgbClr val="002060"/>
                </a:solidFill>
              </a:rPr>
              <a:t>Laba Bersih</a:t>
            </a:r>
          </a:p>
          <a:p>
            <a:pPr marL="514350" indent="-514350" algn="ctr">
              <a:buNone/>
            </a:pPr>
            <a:r>
              <a:rPr lang="id-ID" i="1" dirty="0" smtClean="0">
                <a:solidFill>
                  <a:srgbClr val="002060"/>
                </a:solidFill>
              </a:rPr>
              <a:t>Penjualan</a:t>
            </a:r>
          </a:p>
          <a:p>
            <a:pPr marL="514350" indent="-514350" algn="ctr">
              <a:buNone/>
            </a:pPr>
            <a:endParaRPr lang="id-ID" i="1" dirty="0">
              <a:solidFill>
                <a:srgbClr val="002060"/>
              </a:solidFill>
            </a:endParaRPr>
          </a:p>
        </p:txBody>
      </p:sp>
      <p:cxnSp>
        <p:nvCxnSpPr>
          <p:cNvPr id="6" name="Straight Connector 5"/>
          <p:cNvCxnSpPr/>
          <p:nvPr/>
        </p:nvCxnSpPr>
        <p:spPr>
          <a:xfrm>
            <a:off x="3571868" y="2928934"/>
            <a:ext cx="2071702" cy="1588"/>
          </a:xfrm>
          <a:prstGeom prst="line">
            <a:avLst/>
          </a:prstGeom>
          <a:ln>
            <a:solidFill>
              <a:srgbClr val="0000FF"/>
            </a:solidFill>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3571868" y="4357694"/>
            <a:ext cx="2071702" cy="1588"/>
          </a:xfrm>
          <a:prstGeom prst="line">
            <a:avLst/>
          </a:prstGeom>
          <a:ln>
            <a:solidFill>
              <a:srgbClr val="0000FF"/>
            </a:solidFill>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unched Tape 4"/>
          <p:cNvSpPr/>
          <p:nvPr/>
        </p:nvSpPr>
        <p:spPr>
          <a:xfrm>
            <a:off x="571472" y="0"/>
            <a:ext cx="8077200" cy="6324600"/>
          </a:xfrm>
          <a:prstGeom prst="flowChartPunchedTap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rgbClr val="002060"/>
                </a:solidFill>
                <a:latin typeface="Agency FB" pitchFamily="34" charset="0"/>
              </a:rPr>
              <a:t>Analisis</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Laporan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Keuangan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adalah</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suatu</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kegiatan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penilaian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penelahaan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atas</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laporan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keuangan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perusahaan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dengan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mendasarkan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kepada</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beberapa</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metode</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dan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teknik</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penganalisaannya</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sehingga</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mereka</a:t>
            </a:r>
            <a:r>
              <a:rPr lang="en-US" sz="3200" b="1" dirty="0" smtClean="0">
                <a:solidFill>
                  <a:srgbClr val="002060"/>
                </a:solidFill>
                <a:latin typeface="Agency FB" pitchFamily="34" charset="0"/>
              </a:rPr>
              <a:t> yang </a:t>
            </a:r>
            <a:r>
              <a:rPr lang="en-US" sz="3200" b="1" dirty="0" err="1" smtClean="0">
                <a:solidFill>
                  <a:srgbClr val="002060"/>
                </a:solidFill>
                <a:latin typeface="Agency FB" pitchFamily="34" charset="0"/>
              </a:rPr>
              <a:t>berkepentingan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terhadap</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perusahaan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dapat</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melakukan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evaluasi</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dan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tindakan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lebih</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lanjut</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pada</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perusahaan</a:t>
            </a:r>
            <a:r>
              <a:rPr lang="en-US" sz="3200" b="1" dirty="0" smtClean="0">
                <a:solidFill>
                  <a:srgbClr val="002060"/>
                </a:solidFill>
                <a:latin typeface="Agency FB" pitchFamily="34" charset="0"/>
              </a:rPr>
              <a:t> </a:t>
            </a:r>
            <a:r>
              <a:rPr lang="en-US" sz="3200" b="1" dirty="0" err="1" smtClean="0">
                <a:solidFill>
                  <a:srgbClr val="002060"/>
                </a:solidFill>
                <a:latin typeface="Agency FB" pitchFamily="34" charset="0"/>
              </a:rPr>
              <a:t>tersebut</a:t>
            </a:r>
            <a:r>
              <a:rPr lang="en-US" sz="3200" b="1" dirty="0" smtClean="0">
                <a:solidFill>
                  <a:srgbClr val="002060"/>
                </a:solidFill>
                <a:latin typeface="Agency FB" pitchFamily="34" charset="0"/>
              </a:rPr>
              <a:t>.</a:t>
            </a:r>
            <a:endParaRPr lang="en-US" sz="3200" b="1" dirty="0">
              <a:solidFill>
                <a:srgbClr val="002060"/>
              </a:solidFill>
              <a:latin typeface="Agency FB" pitchFamily="34" charset="0"/>
            </a:endParaRPr>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7543800" cy="6227136"/>
          </a:xfrm>
        </p:spPr>
        <p:txBody>
          <a:bodyPr/>
          <a:lstStyle/>
          <a:p>
            <a:pPr algn="ctr">
              <a:buNone/>
            </a:pPr>
            <a:r>
              <a:rPr lang="en-US" dirty="0" err="1" smtClean="0">
                <a:solidFill>
                  <a:srgbClr val="7030A0"/>
                </a:solidFill>
                <a:latin typeface="Algerian" pitchFamily="82" charset="0"/>
              </a:rPr>
              <a:t>Metode</a:t>
            </a:r>
            <a:r>
              <a:rPr lang="en-US" dirty="0" smtClean="0">
                <a:solidFill>
                  <a:srgbClr val="7030A0"/>
                </a:solidFill>
                <a:latin typeface="Algerian" pitchFamily="82" charset="0"/>
              </a:rPr>
              <a:t> </a:t>
            </a:r>
            <a:r>
              <a:rPr lang="en-US" dirty="0" err="1" smtClean="0">
                <a:solidFill>
                  <a:srgbClr val="7030A0"/>
                </a:solidFill>
                <a:latin typeface="Algerian" pitchFamily="82" charset="0"/>
              </a:rPr>
              <a:t>Analisis</a:t>
            </a:r>
            <a:r>
              <a:rPr lang="en-US" dirty="0" smtClean="0">
                <a:solidFill>
                  <a:srgbClr val="7030A0"/>
                </a:solidFill>
                <a:latin typeface="Algerian" pitchFamily="82" charset="0"/>
              </a:rPr>
              <a:t> </a:t>
            </a:r>
            <a:r>
              <a:rPr lang="en-US" dirty="0" err="1" smtClean="0">
                <a:solidFill>
                  <a:srgbClr val="7030A0"/>
                </a:solidFill>
                <a:latin typeface="Algerian" pitchFamily="82" charset="0"/>
              </a:rPr>
              <a:t>Laporan</a:t>
            </a:r>
            <a:r>
              <a:rPr lang="en-US" dirty="0" smtClean="0">
                <a:solidFill>
                  <a:srgbClr val="7030A0"/>
                </a:solidFill>
                <a:latin typeface="Algerian" pitchFamily="82" charset="0"/>
              </a:rPr>
              <a:t> </a:t>
            </a:r>
            <a:r>
              <a:rPr lang="en-US" dirty="0" err="1" smtClean="0">
                <a:solidFill>
                  <a:srgbClr val="7030A0"/>
                </a:solidFill>
                <a:latin typeface="Algerian" pitchFamily="82" charset="0"/>
              </a:rPr>
              <a:t>Keuangan</a:t>
            </a:r>
            <a:endParaRPr lang="en-US" dirty="0" smtClean="0">
              <a:solidFill>
                <a:srgbClr val="7030A0"/>
              </a:solidFill>
              <a:latin typeface="Algerian" pitchFamily="82" charset="0"/>
            </a:endParaRPr>
          </a:p>
          <a:p>
            <a:pPr>
              <a:buNone/>
            </a:pPr>
            <a:endParaRPr lang="en-US" dirty="0" smtClean="0">
              <a:solidFill>
                <a:srgbClr val="7030A0"/>
              </a:solidFill>
              <a:latin typeface="Algerian" pitchFamily="82" charset="0"/>
            </a:endParaRPr>
          </a:p>
          <a:p>
            <a:pPr marL="514350" indent="-514350">
              <a:buNone/>
            </a:pPr>
            <a:r>
              <a:rPr lang="en-US" sz="2400" dirty="0" smtClean="0">
                <a:solidFill>
                  <a:srgbClr val="D60093"/>
                </a:solidFill>
                <a:latin typeface="Segoe UI Symbol" pitchFamily="34" charset="0"/>
                <a:ea typeface="Segoe UI Symbol" pitchFamily="34" charset="0"/>
                <a:cs typeface="Times New Roman" pitchFamily="18" charset="0"/>
              </a:rPr>
              <a:t>1. </a:t>
            </a:r>
            <a:r>
              <a:rPr lang="en-US" sz="2400" b="1" dirty="0" err="1" smtClean="0">
                <a:solidFill>
                  <a:srgbClr val="D60093"/>
                </a:solidFill>
                <a:latin typeface="Segoe UI Symbol" pitchFamily="34" charset="0"/>
                <a:ea typeface="Segoe UI Symbol" pitchFamily="34" charset="0"/>
                <a:cs typeface="Times New Roman" pitchFamily="18" charset="0"/>
              </a:rPr>
              <a:t>Metode</a:t>
            </a:r>
            <a:r>
              <a:rPr lang="en-US" sz="2400" b="1" dirty="0" smtClean="0">
                <a:solidFill>
                  <a:srgbClr val="D60093"/>
                </a:solidFill>
                <a:latin typeface="Segoe UI Symbol" pitchFamily="34" charset="0"/>
                <a:ea typeface="Segoe UI Symbol" pitchFamily="34" charset="0"/>
                <a:cs typeface="Times New Roman" pitchFamily="18" charset="0"/>
              </a:rPr>
              <a:t> </a:t>
            </a:r>
            <a:r>
              <a:rPr lang="en-US" sz="2400" b="1" dirty="0" err="1" smtClean="0">
                <a:solidFill>
                  <a:srgbClr val="D60093"/>
                </a:solidFill>
                <a:latin typeface="Segoe UI Symbol" pitchFamily="34" charset="0"/>
                <a:ea typeface="Segoe UI Symbol" pitchFamily="34" charset="0"/>
                <a:cs typeface="Times New Roman" pitchFamily="18" charset="0"/>
              </a:rPr>
              <a:t>Vertikal</a:t>
            </a:r>
            <a:r>
              <a:rPr lang="en-US" sz="2400" b="1" dirty="0" smtClean="0">
                <a:solidFill>
                  <a:srgbClr val="D60093"/>
                </a:solidFill>
                <a:latin typeface="Segoe UI Symbol" pitchFamily="34" charset="0"/>
                <a:ea typeface="Segoe UI Symbol" pitchFamily="34" charset="0"/>
                <a:cs typeface="Times New Roman" pitchFamily="18" charset="0"/>
              </a:rPr>
              <a:t> (</a:t>
            </a:r>
            <a:r>
              <a:rPr lang="en-US" sz="2400" b="1" dirty="0" err="1" smtClean="0">
                <a:solidFill>
                  <a:srgbClr val="D60093"/>
                </a:solidFill>
                <a:latin typeface="Segoe UI Symbol" pitchFamily="34" charset="0"/>
                <a:ea typeface="Segoe UI Symbol" pitchFamily="34" charset="0"/>
                <a:cs typeface="Times New Roman" pitchFamily="18" charset="0"/>
              </a:rPr>
              <a:t>Statis</a:t>
            </a:r>
            <a:r>
              <a:rPr lang="en-US" sz="2400" b="1" dirty="0" smtClean="0">
                <a:solidFill>
                  <a:srgbClr val="D60093"/>
                </a:solidFill>
                <a:latin typeface="Segoe UI Symbol" pitchFamily="34" charset="0"/>
                <a:ea typeface="Segoe UI Symbol" pitchFamily="34" charset="0"/>
                <a:cs typeface="Times New Roman" pitchFamily="18" charset="0"/>
              </a:rPr>
              <a:t>)</a:t>
            </a:r>
          </a:p>
          <a:p>
            <a:pPr marL="514350" indent="-514350" algn="just">
              <a:buNone/>
            </a:pPr>
            <a:r>
              <a:rPr lang="en-US" sz="2400" dirty="0" smtClean="0">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Merupakan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analisis</a:t>
            </a:r>
            <a:r>
              <a:rPr lang="en-US" sz="2400" i="1" dirty="0" smtClean="0">
                <a:solidFill>
                  <a:srgbClr val="C00000"/>
                </a:solidFill>
                <a:latin typeface="Times New Roman" pitchFamily="18" charset="0"/>
                <a:cs typeface="Times New Roman" pitchFamily="18" charset="0"/>
              </a:rPr>
              <a:t> yang </a:t>
            </a:r>
            <a:r>
              <a:rPr lang="en-US" sz="2400" i="1" dirty="0" err="1" smtClean="0">
                <a:solidFill>
                  <a:srgbClr val="C00000"/>
                </a:solidFill>
                <a:latin typeface="Times New Roman" pitchFamily="18" charset="0"/>
                <a:cs typeface="Times New Roman" pitchFamily="18" charset="0"/>
              </a:rPr>
              <a:t>dilakukan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hanya</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satu</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periode</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laporan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keuangan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Analisis</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dilakukan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antara</a:t>
            </a:r>
            <a:r>
              <a:rPr lang="en-US" sz="2400" i="1" dirty="0" smtClean="0">
                <a:solidFill>
                  <a:srgbClr val="C00000"/>
                </a:solidFill>
                <a:latin typeface="Times New Roman" pitchFamily="18" charset="0"/>
                <a:cs typeface="Times New Roman" pitchFamily="18" charset="0"/>
              </a:rPr>
              <a:t> pos-pos yang </a:t>
            </a:r>
            <a:r>
              <a:rPr lang="en-US" sz="2400" i="1" dirty="0" err="1" smtClean="0">
                <a:solidFill>
                  <a:srgbClr val="C00000"/>
                </a:solidFill>
                <a:latin typeface="Times New Roman" pitchFamily="18" charset="0"/>
                <a:cs typeface="Times New Roman" pitchFamily="18" charset="0"/>
              </a:rPr>
              <a:t>ada</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dalam</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satu</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peiode</a:t>
            </a:r>
            <a:r>
              <a:rPr lang="en-US" sz="2400" i="1" dirty="0" smtClean="0">
                <a:solidFill>
                  <a:srgbClr val="C00000"/>
                </a:solidFill>
                <a:latin typeface="Times New Roman" pitchFamily="18" charset="0"/>
                <a:cs typeface="Times New Roman" pitchFamily="18" charset="0"/>
              </a:rPr>
              <a:t>.</a:t>
            </a:r>
          </a:p>
          <a:p>
            <a:pPr marL="514350" indent="-514350" algn="just">
              <a:buNone/>
            </a:pPr>
            <a:endParaRPr lang="en-US" sz="2400" i="1" dirty="0" smtClean="0">
              <a:solidFill>
                <a:srgbClr val="C00000"/>
              </a:solidFill>
              <a:latin typeface="Times New Roman" pitchFamily="18" charset="0"/>
              <a:cs typeface="Times New Roman" pitchFamily="18" charset="0"/>
            </a:endParaRPr>
          </a:p>
          <a:p>
            <a:pPr marL="514350" indent="-514350">
              <a:buNone/>
            </a:pPr>
            <a:r>
              <a:rPr lang="en-US" sz="2400" b="1" dirty="0" smtClean="0">
                <a:solidFill>
                  <a:srgbClr val="D60093"/>
                </a:solidFill>
                <a:latin typeface="Segoe UI Symbol" pitchFamily="34" charset="0"/>
                <a:ea typeface="Segoe UI Symbol" pitchFamily="34" charset="0"/>
                <a:cs typeface="Segoe UI" pitchFamily="34" charset="0"/>
              </a:rPr>
              <a:t>2. </a:t>
            </a:r>
            <a:r>
              <a:rPr lang="en-US" sz="2400" b="1" dirty="0" err="1" smtClean="0">
                <a:solidFill>
                  <a:srgbClr val="D60093"/>
                </a:solidFill>
                <a:latin typeface="Segoe UI Symbol" pitchFamily="34" charset="0"/>
                <a:ea typeface="Segoe UI Symbol" pitchFamily="34" charset="0"/>
                <a:cs typeface="Segoe UI" pitchFamily="34" charset="0"/>
              </a:rPr>
              <a:t>Metode</a:t>
            </a:r>
            <a:r>
              <a:rPr lang="en-US" sz="2400" b="1" dirty="0" smtClean="0">
                <a:solidFill>
                  <a:srgbClr val="D60093"/>
                </a:solidFill>
                <a:latin typeface="Segoe UI Symbol" pitchFamily="34" charset="0"/>
                <a:ea typeface="Segoe UI Symbol" pitchFamily="34" charset="0"/>
                <a:cs typeface="Segoe UI" pitchFamily="34" charset="0"/>
              </a:rPr>
              <a:t> Horizontal (</a:t>
            </a:r>
            <a:r>
              <a:rPr lang="en-US" sz="2400" b="1" dirty="0" err="1" smtClean="0">
                <a:solidFill>
                  <a:srgbClr val="D60093"/>
                </a:solidFill>
                <a:latin typeface="Segoe UI Symbol" pitchFamily="34" charset="0"/>
                <a:ea typeface="Segoe UI Symbol" pitchFamily="34" charset="0"/>
                <a:cs typeface="Segoe UI" pitchFamily="34" charset="0"/>
              </a:rPr>
              <a:t>Dinamis</a:t>
            </a:r>
            <a:r>
              <a:rPr lang="en-US" sz="2400" b="1" dirty="0" smtClean="0">
                <a:solidFill>
                  <a:srgbClr val="D60093"/>
                </a:solidFill>
                <a:latin typeface="Segoe UI Symbol" pitchFamily="34" charset="0"/>
                <a:ea typeface="Segoe UI Symbol" pitchFamily="34" charset="0"/>
                <a:cs typeface="Segoe UI" pitchFamily="34" charset="0"/>
              </a:rPr>
              <a:t>)</a:t>
            </a:r>
          </a:p>
          <a:p>
            <a:pPr marL="514350" indent="-514350" algn="just">
              <a:buNone/>
            </a:pPr>
            <a:r>
              <a:rPr lang="en-US" sz="2400" dirty="0" smtClean="0">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Merupakan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analisis</a:t>
            </a:r>
            <a:r>
              <a:rPr lang="en-US" sz="2400" i="1" dirty="0" smtClean="0">
                <a:solidFill>
                  <a:srgbClr val="C00000"/>
                </a:solidFill>
                <a:latin typeface="Times New Roman" pitchFamily="18" charset="0"/>
                <a:cs typeface="Times New Roman" pitchFamily="18" charset="0"/>
              </a:rPr>
              <a:t> yang </a:t>
            </a:r>
            <a:r>
              <a:rPr lang="en-US" sz="2400" i="1" dirty="0" err="1" smtClean="0">
                <a:solidFill>
                  <a:srgbClr val="C00000"/>
                </a:solidFill>
                <a:latin typeface="Times New Roman" pitchFamily="18" charset="0"/>
                <a:cs typeface="Times New Roman" pitchFamily="18" charset="0"/>
              </a:rPr>
              <a:t>dilakukan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dengan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membandingkan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laporan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keuangan</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untuk</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beberapa</a:t>
            </a:r>
            <a:r>
              <a:rPr lang="en-US" sz="2400" i="1" dirty="0" smtClean="0">
                <a:solidFill>
                  <a:srgbClr val="C00000"/>
                </a:solidFill>
                <a:latin typeface="Times New Roman" pitchFamily="18" charset="0"/>
                <a:cs typeface="Times New Roman" pitchFamily="18" charset="0"/>
              </a:rPr>
              <a:t> </a:t>
            </a:r>
            <a:r>
              <a:rPr lang="en-US" sz="2400" i="1" dirty="0" err="1" smtClean="0">
                <a:solidFill>
                  <a:srgbClr val="C00000"/>
                </a:solidFill>
                <a:latin typeface="Times New Roman" pitchFamily="18" charset="0"/>
                <a:cs typeface="Times New Roman" pitchFamily="18" charset="0"/>
              </a:rPr>
              <a:t>periode</a:t>
            </a:r>
            <a:r>
              <a:rPr lang="en-US" sz="2400" i="1" dirty="0" smtClean="0">
                <a:solidFill>
                  <a:srgbClr val="C00000"/>
                </a:solidFill>
                <a:latin typeface="Times New Roman" pitchFamily="18" charset="0"/>
                <a:cs typeface="Times New Roman" pitchFamily="18" charset="0"/>
              </a:rPr>
              <a:t>. </a:t>
            </a:r>
            <a:endParaRPr lang="en-US" sz="2400" i="1" dirty="0">
              <a:solidFill>
                <a:srgbClr val="C00000"/>
              </a:solidFill>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err="1" smtClean="0">
                <a:solidFill>
                  <a:srgbClr val="C00000"/>
                </a:solidFill>
                <a:latin typeface="Agency FB" pitchFamily="34" charset="0"/>
              </a:rPr>
              <a:t>Alat</a:t>
            </a:r>
            <a:r>
              <a:rPr lang="en-US" sz="3600" b="1" dirty="0" smtClean="0">
                <a:solidFill>
                  <a:srgbClr val="C00000"/>
                </a:solidFill>
                <a:latin typeface="Agency FB" pitchFamily="34" charset="0"/>
              </a:rPr>
              <a:t> </a:t>
            </a:r>
            <a:r>
              <a:rPr lang="en-US" sz="3600" b="1" dirty="0" err="1" smtClean="0">
                <a:solidFill>
                  <a:srgbClr val="C00000"/>
                </a:solidFill>
                <a:latin typeface="Agency FB" pitchFamily="34" charset="0"/>
              </a:rPr>
              <a:t>analisis</a:t>
            </a:r>
            <a:r>
              <a:rPr lang="en-US" sz="3600" b="1" dirty="0" smtClean="0">
                <a:solidFill>
                  <a:srgbClr val="C00000"/>
                </a:solidFill>
                <a:latin typeface="Agency FB" pitchFamily="34" charset="0"/>
              </a:rPr>
              <a:t> </a:t>
            </a:r>
            <a:r>
              <a:rPr lang="en-US" sz="3600" b="1" dirty="0" err="1" smtClean="0">
                <a:solidFill>
                  <a:srgbClr val="C00000"/>
                </a:solidFill>
                <a:latin typeface="Agency FB" pitchFamily="34" charset="0"/>
              </a:rPr>
              <a:t>laporan</a:t>
            </a:r>
            <a:r>
              <a:rPr lang="en-US" sz="3600" b="1" dirty="0" smtClean="0">
                <a:solidFill>
                  <a:srgbClr val="C00000"/>
                </a:solidFill>
                <a:latin typeface="Agency FB" pitchFamily="34" charset="0"/>
              </a:rPr>
              <a:t> </a:t>
            </a:r>
            <a:r>
              <a:rPr lang="en-US" sz="3600" b="1" dirty="0" err="1" smtClean="0">
                <a:solidFill>
                  <a:srgbClr val="C00000"/>
                </a:solidFill>
                <a:latin typeface="Agency FB" pitchFamily="34" charset="0"/>
              </a:rPr>
              <a:t>keuangan</a:t>
            </a:r>
            <a:endParaRPr lang="en-US" sz="3600" b="1" dirty="0">
              <a:solidFill>
                <a:srgbClr val="C00000"/>
              </a:solidFill>
              <a:latin typeface="Agency FB" pitchFamily="34" charset="0"/>
            </a:endParaRPr>
          </a:p>
        </p:txBody>
      </p:sp>
      <p:sp>
        <p:nvSpPr>
          <p:cNvPr id="3" name="Content Placeholder 2"/>
          <p:cNvSpPr>
            <a:spLocks noGrp="1"/>
          </p:cNvSpPr>
          <p:nvPr>
            <p:ph idx="1"/>
          </p:nvPr>
        </p:nvSpPr>
        <p:spPr>
          <a:xfrm>
            <a:off x="0" y="1609416"/>
            <a:ext cx="9144000" cy="5248584"/>
          </a:xfrm>
        </p:spPr>
        <p:txBody>
          <a:bodyPr/>
          <a:lstStyle/>
          <a:p>
            <a:pPr>
              <a:buNone/>
            </a:pPr>
            <a:endParaRPr lang="en-US" dirty="0"/>
          </a:p>
        </p:txBody>
      </p:sp>
      <p:sp>
        <p:nvSpPr>
          <p:cNvPr id="5" name="Oval 4"/>
          <p:cNvSpPr/>
          <p:nvPr/>
        </p:nvSpPr>
        <p:spPr>
          <a:xfrm>
            <a:off x="714348" y="1500174"/>
            <a:ext cx="8229600" cy="480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Wingdings" pitchFamily="2" charset="2"/>
              <a:buChar char="q"/>
            </a:pPr>
            <a:r>
              <a:rPr lang="en-US" sz="3200" dirty="0" smtClean="0">
                <a:latin typeface="Agency FB" pitchFamily="34" charset="0"/>
              </a:rPr>
              <a:t> </a:t>
            </a:r>
            <a:r>
              <a:rPr lang="en-US" sz="2800" dirty="0" err="1" smtClean="0">
                <a:latin typeface="Agency FB" pitchFamily="34" charset="0"/>
              </a:rPr>
              <a:t>Analisis</a:t>
            </a:r>
            <a:r>
              <a:rPr lang="en-US" sz="2800" dirty="0" smtClean="0">
                <a:latin typeface="Agency FB" pitchFamily="34" charset="0"/>
              </a:rPr>
              <a:t> </a:t>
            </a:r>
            <a:r>
              <a:rPr lang="en-US" sz="2800" dirty="0" err="1" smtClean="0">
                <a:latin typeface="Agency FB" pitchFamily="34" charset="0"/>
              </a:rPr>
              <a:t>Laporan</a:t>
            </a:r>
            <a:r>
              <a:rPr lang="en-US" sz="2800" dirty="0" smtClean="0">
                <a:latin typeface="Agency FB" pitchFamily="34" charset="0"/>
              </a:rPr>
              <a:t> </a:t>
            </a:r>
            <a:r>
              <a:rPr lang="en-US" sz="2800" dirty="0" err="1" smtClean="0">
                <a:latin typeface="Agency FB" pitchFamily="34" charset="0"/>
              </a:rPr>
              <a:t>Keuangan</a:t>
            </a:r>
            <a:r>
              <a:rPr lang="en-US" sz="2800" dirty="0" smtClean="0">
                <a:latin typeface="Agency FB" pitchFamily="34" charset="0"/>
              </a:rPr>
              <a:t> </a:t>
            </a:r>
            <a:r>
              <a:rPr lang="en-US" sz="2800" dirty="0" err="1" smtClean="0">
                <a:latin typeface="Agency FB" pitchFamily="34" charset="0"/>
              </a:rPr>
              <a:t>Komparatif</a:t>
            </a:r>
            <a:endParaRPr lang="en-US" sz="2800" dirty="0" smtClean="0">
              <a:latin typeface="Agency FB" pitchFamily="34" charset="0"/>
            </a:endParaRPr>
          </a:p>
          <a:p>
            <a:pPr algn="ctr">
              <a:buFont typeface="Wingdings" pitchFamily="2" charset="2"/>
              <a:buChar char="q"/>
            </a:pPr>
            <a:r>
              <a:rPr lang="en-US" sz="2800" dirty="0">
                <a:latin typeface="Agency FB" pitchFamily="34" charset="0"/>
              </a:rPr>
              <a:t> </a:t>
            </a:r>
            <a:r>
              <a:rPr lang="en-US" sz="2800" dirty="0" err="1" smtClean="0">
                <a:latin typeface="Agency FB" pitchFamily="34" charset="0"/>
              </a:rPr>
              <a:t>Analisis</a:t>
            </a:r>
            <a:r>
              <a:rPr lang="en-US" sz="2800" dirty="0" smtClean="0">
                <a:latin typeface="Agency FB" pitchFamily="34" charset="0"/>
              </a:rPr>
              <a:t> </a:t>
            </a:r>
            <a:r>
              <a:rPr lang="en-US" sz="2800" dirty="0" err="1" smtClean="0">
                <a:latin typeface="Agency FB" pitchFamily="34" charset="0"/>
              </a:rPr>
              <a:t>Laporan</a:t>
            </a:r>
            <a:r>
              <a:rPr lang="en-US" sz="2800" dirty="0" smtClean="0">
                <a:latin typeface="Agency FB" pitchFamily="34" charset="0"/>
              </a:rPr>
              <a:t> </a:t>
            </a:r>
            <a:r>
              <a:rPr lang="en-US" sz="2800" dirty="0" err="1" smtClean="0">
                <a:latin typeface="Agency FB" pitchFamily="34" charset="0"/>
              </a:rPr>
              <a:t>Keuangan</a:t>
            </a:r>
            <a:r>
              <a:rPr lang="en-US" sz="2800" dirty="0" smtClean="0">
                <a:latin typeface="Agency FB" pitchFamily="34" charset="0"/>
              </a:rPr>
              <a:t> Common-Size</a:t>
            </a:r>
          </a:p>
          <a:p>
            <a:pPr algn="ctr">
              <a:buFont typeface="Wingdings" pitchFamily="2" charset="2"/>
              <a:buChar char="q"/>
            </a:pPr>
            <a:r>
              <a:rPr lang="en-US" sz="2800" dirty="0">
                <a:latin typeface="Agency FB" pitchFamily="34" charset="0"/>
              </a:rPr>
              <a:t> </a:t>
            </a:r>
            <a:r>
              <a:rPr lang="en-US" sz="2800" dirty="0" err="1" smtClean="0">
                <a:latin typeface="Agency FB" pitchFamily="34" charset="0"/>
              </a:rPr>
              <a:t>Analisis</a:t>
            </a:r>
            <a:r>
              <a:rPr lang="en-US" sz="2800" dirty="0" smtClean="0">
                <a:latin typeface="Agency FB" pitchFamily="34" charset="0"/>
              </a:rPr>
              <a:t> </a:t>
            </a:r>
            <a:r>
              <a:rPr lang="en-US" sz="2800" dirty="0" err="1" smtClean="0">
                <a:latin typeface="Agency FB" pitchFamily="34" charset="0"/>
              </a:rPr>
              <a:t>Rasio</a:t>
            </a:r>
            <a:endParaRPr lang="en-US" sz="2800" dirty="0" smtClean="0">
              <a:latin typeface="Agency FB" pitchFamily="34" charset="0"/>
            </a:endParaRPr>
          </a:p>
          <a:p>
            <a:pPr algn="ctr">
              <a:buFont typeface="Wingdings" pitchFamily="2" charset="2"/>
              <a:buChar char="q"/>
            </a:pPr>
            <a:r>
              <a:rPr lang="en-US" sz="2800" dirty="0">
                <a:latin typeface="Agency FB" pitchFamily="34" charset="0"/>
              </a:rPr>
              <a:t> </a:t>
            </a:r>
            <a:r>
              <a:rPr lang="en-US" sz="2800" dirty="0" err="1" smtClean="0">
                <a:latin typeface="Agency FB" pitchFamily="34" charset="0"/>
              </a:rPr>
              <a:t>Analisis</a:t>
            </a:r>
            <a:r>
              <a:rPr lang="en-US" sz="2800" dirty="0" smtClean="0">
                <a:latin typeface="Agency FB" pitchFamily="34" charset="0"/>
              </a:rPr>
              <a:t> </a:t>
            </a:r>
            <a:r>
              <a:rPr lang="en-US" sz="2800" dirty="0" err="1" smtClean="0">
                <a:latin typeface="Agency FB" pitchFamily="34" charset="0"/>
              </a:rPr>
              <a:t>Arus</a:t>
            </a:r>
            <a:r>
              <a:rPr lang="en-US" sz="2800" dirty="0" smtClean="0">
                <a:latin typeface="Agency FB" pitchFamily="34" charset="0"/>
              </a:rPr>
              <a:t> </a:t>
            </a:r>
            <a:r>
              <a:rPr lang="en-US" sz="2800" dirty="0" err="1" smtClean="0">
                <a:latin typeface="Agency FB" pitchFamily="34" charset="0"/>
              </a:rPr>
              <a:t>Kas</a:t>
            </a:r>
            <a:endParaRPr lang="en-US" sz="2800" dirty="0" smtClean="0">
              <a:latin typeface="Agency FB" pitchFamily="34" charset="0"/>
            </a:endParaRPr>
          </a:p>
          <a:p>
            <a:pPr algn="ctr">
              <a:buFont typeface="Wingdings" pitchFamily="2" charset="2"/>
              <a:buChar char="q"/>
            </a:pPr>
            <a:r>
              <a:rPr lang="en-US" sz="2800" dirty="0">
                <a:latin typeface="Agency FB" pitchFamily="34" charset="0"/>
              </a:rPr>
              <a:t> </a:t>
            </a:r>
            <a:r>
              <a:rPr lang="en-US" sz="2800" dirty="0" err="1" smtClean="0">
                <a:latin typeface="Agency FB" pitchFamily="34" charset="0"/>
              </a:rPr>
              <a:t>Valuasi</a:t>
            </a:r>
            <a:endParaRPr lang="en-US" sz="2800" dirty="0">
              <a:latin typeface="Agency FB"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838200"/>
          </a:xfrm>
        </p:spPr>
        <p:txBody>
          <a:bodyPr/>
          <a:lstStyle/>
          <a:p>
            <a:r>
              <a:rPr lang="en-US" b="1" dirty="0" err="1" smtClean="0">
                <a:solidFill>
                  <a:srgbClr val="C00000"/>
                </a:solidFill>
                <a:latin typeface="Agency FB" pitchFamily="34" charset="0"/>
              </a:rPr>
              <a:t>Analisis</a:t>
            </a:r>
            <a:r>
              <a:rPr lang="en-US" b="1" dirty="0" smtClean="0">
                <a:solidFill>
                  <a:srgbClr val="C00000"/>
                </a:solidFill>
                <a:latin typeface="Agency FB" pitchFamily="34" charset="0"/>
              </a:rPr>
              <a:t> </a:t>
            </a:r>
            <a:r>
              <a:rPr lang="id-ID" b="1" dirty="0" err="1" smtClean="0">
                <a:solidFill>
                  <a:srgbClr val="C00000"/>
                </a:solidFill>
                <a:latin typeface="Agency FB" pitchFamily="34" charset="0"/>
              </a:rPr>
              <a:t>L</a:t>
            </a:r>
            <a:r>
              <a:rPr lang="en-US" b="1" dirty="0" err="1" smtClean="0">
                <a:solidFill>
                  <a:srgbClr val="C00000"/>
                </a:solidFill>
                <a:latin typeface="Agency FB" pitchFamily="34" charset="0"/>
              </a:rPr>
              <a:t>aporan</a:t>
            </a:r>
            <a:r>
              <a:rPr lang="en-US" b="1" dirty="0" smtClean="0">
                <a:solidFill>
                  <a:srgbClr val="C00000"/>
                </a:solidFill>
                <a:latin typeface="Agency FB" pitchFamily="34" charset="0"/>
              </a:rPr>
              <a:t> </a:t>
            </a:r>
            <a:r>
              <a:rPr lang="id-ID" b="1" dirty="0" err="1" smtClean="0">
                <a:solidFill>
                  <a:srgbClr val="C00000"/>
                </a:solidFill>
                <a:latin typeface="Agency FB" pitchFamily="34" charset="0"/>
              </a:rPr>
              <a:t>K</a:t>
            </a:r>
            <a:r>
              <a:rPr lang="en-US" b="1" dirty="0" err="1" smtClean="0">
                <a:solidFill>
                  <a:srgbClr val="C00000"/>
                </a:solidFill>
                <a:latin typeface="Agency FB" pitchFamily="34" charset="0"/>
              </a:rPr>
              <a:t>euangan</a:t>
            </a:r>
            <a:r>
              <a:rPr lang="en-US" b="1" dirty="0" smtClean="0">
                <a:solidFill>
                  <a:srgbClr val="C00000"/>
                </a:solidFill>
                <a:latin typeface="Agency FB" pitchFamily="34" charset="0"/>
              </a:rPr>
              <a:t> </a:t>
            </a:r>
            <a:r>
              <a:rPr lang="id-ID" b="1" dirty="0" err="1" smtClean="0">
                <a:solidFill>
                  <a:srgbClr val="C00000"/>
                </a:solidFill>
                <a:latin typeface="Agency FB" pitchFamily="34" charset="0"/>
              </a:rPr>
              <a:t>K</a:t>
            </a:r>
            <a:r>
              <a:rPr lang="en-US" b="1" dirty="0" err="1" smtClean="0">
                <a:solidFill>
                  <a:srgbClr val="C00000"/>
                </a:solidFill>
                <a:latin typeface="Agency FB" pitchFamily="34" charset="0"/>
              </a:rPr>
              <a:t>omparatif</a:t>
            </a:r>
            <a:endParaRPr lang="en-US" b="1" dirty="0">
              <a:solidFill>
                <a:srgbClr val="C00000"/>
              </a:solidFill>
              <a:latin typeface="Agency FB" pitchFamily="34" charset="0"/>
            </a:endParaRPr>
          </a:p>
        </p:txBody>
      </p:sp>
      <p:sp>
        <p:nvSpPr>
          <p:cNvPr id="3" name="Content Placeholder 2"/>
          <p:cNvSpPr>
            <a:spLocks noGrp="1"/>
          </p:cNvSpPr>
          <p:nvPr>
            <p:ph idx="1"/>
          </p:nvPr>
        </p:nvSpPr>
        <p:spPr>
          <a:xfrm>
            <a:off x="228600" y="914400"/>
            <a:ext cx="7772400" cy="5791200"/>
          </a:xfrm>
        </p:spPr>
        <p:txBody>
          <a:bodyPr>
            <a:normAutofit/>
          </a:bodyPr>
          <a:lstStyle/>
          <a:p>
            <a:pPr algn="just"/>
            <a:r>
              <a:rPr lang="en-US" dirty="0" err="1" smtClean="0">
                <a:latin typeface="Agency FB" pitchFamily="34" charset="0"/>
              </a:rPr>
              <a:t>Dengan</a:t>
            </a:r>
            <a:r>
              <a:rPr lang="en-US" dirty="0" smtClean="0">
                <a:latin typeface="Agency FB" pitchFamily="34" charset="0"/>
              </a:rPr>
              <a:t> </a:t>
            </a:r>
            <a:r>
              <a:rPr lang="en-US" dirty="0" err="1" smtClean="0">
                <a:latin typeface="Agency FB" pitchFamily="34" charset="0"/>
              </a:rPr>
              <a:t>cara</a:t>
            </a:r>
            <a:r>
              <a:rPr lang="en-US" dirty="0" smtClean="0">
                <a:latin typeface="Agency FB" pitchFamily="34" charset="0"/>
              </a:rPr>
              <a:t> </a:t>
            </a:r>
            <a:r>
              <a:rPr lang="en-US" dirty="0" err="1" smtClean="0">
                <a:latin typeface="Agency FB" pitchFamily="34" charset="0"/>
              </a:rPr>
              <a:t>menelaah</a:t>
            </a:r>
            <a:r>
              <a:rPr lang="en-US" dirty="0" smtClean="0">
                <a:latin typeface="Agency FB" pitchFamily="34" charset="0"/>
              </a:rPr>
              <a:t> </a:t>
            </a:r>
            <a:r>
              <a:rPr lang="en-US" dirty="0" err="1" smtClean="0">
                <a:latin typeface="Agency FB" pitchFamily="34" charset="0"/>
              </a:rPr>
              <a:t>neraca</a:t>
            </a:r>
            <a:r>
              <a:rPr lang="en-US" dirty="0" smtClean="0">
                <a:latin typeface="Agency FB" pitchFamily="34" charset="0"/>
              </a:rPr>
              <a:t>, </a:t>
            </a:r>
            <a:r>
              <a:rPr lang="en-US" dirty="0" err="1" smtClean="0">
                <a:latin typeface="Agency FB" pitchFamily="34" charset="0"/>
              </a:rPr>
              <a:t>laporan</a:t>
            </a:r>
            <a:r>
              <a:rPr lang="en-US" dirty="0" smtClean="0">
                <a:latin typeface="Agency FB" pitchFamily="34" charset="0"/>
              </a:rPr>
              <a:t> </a:t>
            </a:r>
            <a:r>
              <a:rPr lang="en-US" dirty="0" err="1" smtClean="0">
                <a:latin typeface="Agency FB" pitchFamily="34" charset="0"/>
              </a:rPr>
              <a:t>laba</a:t>
            </a:r>
            <a:r>
              <a:rPr lang="en-US" dirty="0" smtClean="0">
                <a:latin typeface="Agency FB" pitchFamily="34" charset="0"/>
              </a:rPr>
              <a:t> </a:t>
            </a:r>
            <a:r>
              <a:rPr lang="en-US" dirty="0" err="1" smtClean="0">
                <a:latin typeface="Agency FB" pitchFamily="34" charset="0"/>
              </a:rPr>
              <a:t>rugi</a:t>
            </a:r>
            <a:r>
              <a:rPr lang="en-US" dirty="0" smtClean="0">
                <a:latin typeface="Agency FB" pitchFamily="34" charset="0"/>
              </a:rPr>
              <a:t>, </a:t>
            </a:r>
            <a:r>
              <a:rPr lang="en-US" dirty="0" err="1" smtClean="0">
                <a:latin typeface="Agency FB" pitchFamily="34" charset="0"/>
              </a:rPr>
              <a:t>atau</a:t>
            </a:r>
            <a:r>
              <a:rPr lang="en-US" dirty="0" smtClean="0">
                <a:latin typeface="Agency FB" pitchFamily="34" charset="0"/>
              </a:rPr>
              <a:t> </a:t>
            </a:r>
            <a:r>
              <a:rPr lang="en-US" dirty="0" err="1" smtClean="0">
                <a:latin typeface="Agency FB" pitchFamily="34" charset="0"/>
              </a:rPr>
              <a:t>laporan</a:t>
            </a:r>
            <a:r>
              <a:rPr lang="en-US" dirty="0" smtClean="0">
                <a:latin typeface="Agency FB" pitchFamily="34" charset="0"/>
              </a:rPr>
              <a:t> </a:t>
            </a:r>
            <a:r>
              <a:rPr lang="en-US" dirty="0" err="1" smtClean="0">
                <a:latin typeface="Agency FB" pitchFamily="34" charset="0"/>
              </a:rPr>
              <a:t>arus</a:t>
            </a:r>
            <a:r>
              <a:rPr lang="en-US" dirty="0" smtClean="0">
                <a:latin typeface="Agency FB" pitchFamily="34" charset="0"/>
              </a:rPr>
              <a:t> </a:t>
            </a:r>
            <a:r>
              <a:rPr lang="en-US" dirty="0" err="1" smtClean="0">
                <a:latin typeface="Agency FB" pitchFamily="34" charset="0"/>
              </a:rPr>
              <a:t>kas</a:t>
            </a:r>
            <a:r>
              <a:rPr lang="en-US" dirty="0" smtClean="0">
                <a:latin typeface="Agency FB" pitchFamily="34" charset="0"/>
              </a:rPr>
              <a:t> yang </a:t>
            </a:r>
            <a:r>
              <a:rPr lang="en-US" dirty="0" err="1" smtClean="0">
                <a:latin typeface="Agency FB" pitchFamily="34" charset="0"/>
              </a:rPr>
              <a:t>berurutan</a:t>
            </a:r>
            <a:r>
              <a:rPr lang="en-US" dirty="0" smtClean="0">
                <a:latin typeface="Agency FB" pitchFamily="34" charset="0"/>
              </a:rPr>
              <a:t> </a:t>
            </a:r>
            <a:r>
              <a:rPr lang="en-US" dirty="0" err="1" smtClean="0">
                <a:latin typeface="Agency FB" pitchFamily="34" charset="0"/>
              </a:rPr>
              <a:t>dari</a:t>
            </a:r>
            <a:r>
              <a:rPr lang="en-US" dirty="0" smtClean="0">
                <a:latin typeface="Agency FB" pitchFamily="34" charset="0"/>
              </a:rPr>
              <a:t> </a:t>
            </a:r>
            <a:r>
              <a:rPr lang="en-US" dirty="0" err="1" smtClean="0">
                <a:latin typeface="Agency FB" pitchFamily="34" charset="0"/>
              </a:rPr>
              <a:t>satu</a:t>
            </a:r>
            <a:r>
              <a:rPr lang="en-US" dirty="0" smtClean="0">
                <a:latin typeface="Agency FB" pitchFamily="34" charset="0"/>
              </a:rPr>
              <a:t> </a:t>
            </a:r>
            <a:r>
              <a:rPr lang="en-US" dirty="0" err="1" smtClean="0">
                <a:latin typeface="Agency FB" pitchFamily="34" charset="0"/>
              </a:rPr>
              <a:t>periode</a:t>
            </a:r>
            <a:r>
              <a:rPr lang="en-US" dirty="0" smtClean="0">
                <a:latin typeface="Agency FB" pitchFamily="34" charset="0"/>
              </a:rPr>
              <a:t> </a:t>
            </a:r>
            <a:r>
              <a:rPr lang="en-US" dirty="0" err="1" smtClean="0">
                <a:latin typeface="Agency FB" pitchFamily="34" charset="0"/>
              </a:rPr>
              <a:t>ke</a:t>
            </a:r>
            <a:r>
              <a:rPr lang="en-US" dirty="0" smtClean="0">
                <a:latin typeface="Agency FB" pitchFamily="34" charset="0"/>
              </a:rPr>
              <a:t> </a:t>
            </a:r>
            <a:r>
              <a:rPr lang="en-US" dirty="0" err="1" smtClean="0">
                <a:latin typeface="Agency FB" pitchFamily="34" charset="0"/>
              </a:rPr>
              <a:t>periode</a:t>
            </a:r>
            <a:r>
              <a:rPr lang="en-US" dirty="0" smtClean="0">
                <a:latin typeface="Agency FB" pitchFamily="34" charset="0"/>
              </a:rPr>
              <a:t> </a:t>
            </a:r>
            <a:r>
              <a:rPr lang="en-US" dirty="0" err="1" smtClean="0">
                <a:latin typeface="Agency FB" pitchFamily="34" charset="0"/>
              </a:rPr>
              <a:t>berikutnya</a:t>
            </a:r>
            <a:r>
              <a:rPr lang="en-US" dirty="0" smtClean="0">
                <a:latin typeface="Agency FB" pitchFamily="34" charset="0"/>
              </a:rPr>
              <a:t>.</a:t>
            </a:r>
          </a:p>
          <a:p>
            <a:pPr algn="just"/>
            <a:r>
              <a:rPr lang="en-US" dirty="0" err="1" smtClean="0">
                <a:latin typeface="Agency FB" pitchFamily="34" charset="0"/>
              </a:rPr>
              <a:t>Informasi</a:t>
            </a:r>
            <a:r>
              <a:rPr lang="en-US" dirty="0" smtClean="0">
                <a:latin typeface="Agency FB" pitchFamily="34" charset="0"/>
              </a:rPr>
              <a:t> </a:t>
            </a:r>
            <a:r>
              <a:rPr lang="en-US" dirty="0" err="1" smtClean="0">
                <a:latin typeface="Agency FB" pitchFamily="34" charset="0"/>
              </a:rPr>
              <a:t>terpenting</a:t>
            </a:r>
            <a:r>
              <a:rPr lang="en-US" dirty="0" smtClean="0">
                <a:latin typeface="Agency FB" pitchFamily="34" charset="0"/>
              </a:rPr>
              <a:t> yang </a:t>
            </a:r>
            <a:r>
              <a:rPr lang="en-US" dirty="0" err="1" smtClean="0">
                <a:latin typeface="Agency FB" pitchFamily="34" charset="0"/>
              </a:rPr>
              <a:t>didapat</a:t>
            </a:r>
            <a:r>
              <a:rPr lang="en-US" dirty="0" smtClean="0">
                <a:latin typeface="Agency FB" pitchFamily="34" charset="0"/>
              </a:rPr>
              <a:t> </a:t>
            </a:r>
            <a:r>
              <a:rPr lang="en-US" dirty="0" err="1" smtClean="0">
                <a:latin typeface="Agency FB" pitchFamily="34" charset="0"/>
              </a:rPr>
              <a:t>dari</a:t>
            </a:r>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a:t>
            </a:r>
            <a:r>
              <a:rPr lang="en-US" dirty="0" err="1" smtClean="0">
                <a:latin typeface="Agency FB" pitchFamily="34" charset="0"/>
              </a:rPr>
              <a:t>laporan</a:t>
            </a:r>
            <a:r>
              <a:rPr lang="en-US" dirty="0" smtClean="0">
                <a:latin typeface="Agency FB" pitchFamily="34" charset="0"/>
              </a:rPr>
              <a:t> </a:t>
            </a:r>
            <a:r>
              <a:rPr lang="en-US" dirty="0" err="1" smtClean="0">
                <a:latin typeface="Agency FB" pitchFamily="34" charset="0"/>
              </a:rPr>
              <a:t>keuangan</a:t>
            </a:r>
            <a:r>
              <a:rPr lang="en-US" dirty="0" smtClean="0">
                <a:latin typeface="Agency FB" pitchFamily="34" charset="0"/>
              </a:rPr>
              <a:t> </a:t>
            </a:r>
            <a:r>
              <a:rPr lang="en-US" dirty="0" err="1" smtClean="0">
                <a:latin typeface="Agency FB" pitchFamily="34" charset="0"/>
              </a:rPr>
              <a:t>komparatif</a:t>
            </a:r>
            <a:r>
              <a:rPr lang="en-US" dirty="0" smtClean="0">
                <a:latin typeface="Agency FB" pitchFamily="34" charset="0"/>
              </a:rPr>
              <a:t> </a:t>
            </a:r>
            <a:r>
              <a:rPr lang="en-US" dirty="0" err="1" smtClean="0">
                <a:latin typeface="Agency FB" pitchFamily="34" charset="0"/>
              </a:rPr>
              <a:t>adalah</a:t>
            </a:r>
            <a:r>
              <a:rPr lang="en-US" dirty="0" smtClean="0">
                <a:latin typeface="Agency FB" pitchFamily="34" charset="0"/>
              </a:rPr>
              <a:t> </a:t>
            </a:r>
            <a:r>
              <a:rPr lang="en-US" dirty="0" err="1" smtClean="0">
                <a:latin typeface="Agency FB" pitchFamily="34" charset="0"/>
              </a:rPr>
              <a:t>kecendrungan</a:t>
            </a:r>
            <a:r>
              <a:rPr lang="en-US" dirty="0" smtClean="0">
                <a:latin typeface="Agency FB" pitchFamily="34" charset="0"/>
              </a:rPr>
              <a:t> </a:t>
            </a:r>
            <a:r>
              <a:rPr lang="en-US" dirty="0" err="1" smtClean="0">
                <a:latin typeface="Agency FB" pitchFamily="34" charset="0"/>
              </a:rPr>
              <a:t>atau</a:t>
            </a:r>
            <a:r>
              <a:rPr lang="en-US" dirty="0" smtClean="0">
                <a:latin typeface="Agency FB" pitchFamily="34" charset="0"/>
              </a:rPr>
              <a:t> </a:t>
            </a:r>
            <a:r>
              <a:rPr lang="en-US" dirty="0" err="1" smtClean="0">
                <a:latin typeface="Agency FB" pitchFamily="34" charset="0"/>
              </a:rPr>
              <a:t>tren</a:t>
            </a:r>
            <a:r>
              <a:rPr lang="en-US" dirty="0" smtClean="0">
                <a:latin typeface="Agency FB" pitchFamily="34" charset="0"/>
              </a:rPr>
              <a:t>.</a:t>
            </a:r>
          </a:p>
          <a:p>
            <a:pPr algn="just"/>
            <a:r>
              <a:rPr lang="en-US" dirty="0" err="1" smtClean="0">
                <a:latin typeface="Agency FB" pitchFamily="34" charset="0"/>
              </a:rPr>
              <a:t>Analisis</a:t>
            </a:r>
            <a:r>
              <a:rPr lang="en-US" dirty="0" smtClean="0">
                <a:latin typeface="Agency FB" pitchFamily="34" charset="0"/>
              </a:rPr>
              <a:t> </a:t>
            </a:r>
            <a:r>
              <a:rPr lang="en-US" dirty="0" err="1" smtClean="0">
                <a:latin typeface="Agency FB" pitchFamily="34" charset="0"/>
              </a:rPr>
              <a:t>ini</a:t>
            </a:r>
            <a:r>
              <a:rPr lang="en-US" dirty="0" smtClean="0">
                <a:latin typeface="Agency FB" pitchFamily="34" charset="0"/>
              </a:rPr>
              <a:t> </a:t>
            </a:r>
            <a:r>
              <a:rPr lang="en-US" dirty="0" err="1" smtClean="0">
                <a:latin typeface="Agency FB" pitchFamily="34" charset="0"/>
              </a:rPr>
              <a:t>disebut</a:t>
            </a:r>
            <a:r>
              <a:rPr lang="en-US" dirty="0" smtClean="0">
                <a:latin typeface="Agency FB" pitchFamily="34" charset="0"/>
              </a:rPr>
              <a:t> </a:t>
            </a:r>
            <a:r>
              <a:rPr lang="en-US" dirty="0" err="1" smtClean="0">
                <a:latin typeface="Agency FB" pitchFamily="34" charset="0"/>
              </a:rPr>
              <a:t>juga</a:t>
            </a:r>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horizontal, </a:t>
            </a:r>
            <a:r>
              <a:rPr lang="en-US" dirty="0" err="1" smtClean="0">
                <a:latin typeface="Agency FB" pitchFamily="34" charset="0"/>
              </a:rPr>
              <a:t>karena</a:t>
            </a:r>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a:t>
            </a:r>
            <a:r>
              <a:rPr lang="en-US" dirty="0" err="1" smtClean="0">
                <a:latin typeface="Agency FB" pitchFamily="34" charset="0"/>
              </a:rPr>
              <a:t>saldo</a:t>
            </a:r>
            <a:r>
              <a:rPr lang="en-US" dirty="0" smtClean="0">
                <a:latin typeface="Agency FB" pitchFamily="34" charset="0"/>
              </a:rPr>
              <a:t> </a:t>
            </a:r>
            <a:r>
              <a:rPr lang="en-US" dirty="0" err="1" smtClean="0">
                <a:latin typeface="Agency FB" pitchFamily="34" charset="0"/>
              </a:rPr>
              <a:t>akun</a:t>
            </a:r>
            <a:r>
              <a:rPr lang="en-US" dirty="0" smtClean="0">
                <a:latin typeface="Agency FB" pitchFamily="34" charset="0"/>
              </a:rPr>
              <a:t> </a:t>
            </a:r>
            <a:r>
              <a:rPr lang="en-US" dirty="0" err="1" smtClean="0">
                <a:latin typeface="Agency FB" pitchFamily="34" charset="0"/>
              </a:rPr>
              <a:t>dari</a:t>
            </a:r>
            <a:r>
              <a:rPr lang="en-US" dirty="0" smtClean="0">
                <a:latin typeface="Agency FB" pitchFamily="34" charset="0"/>
              </a:rPr>
              <a:t> </a:t>
            </a:r>
            <a:r>
              <a:rPr lang="en-US" dirty="0" err="1" smtClean="0">
                <a:latin typeface="Agency FB" pitchFamily="34" charset="0"/>
              </a:rPr>
              <a:t>kiri</a:t>
            </a:r>
            <a:r>
              <a:rPr lang="en-US" dirty="0" smtClean="0">
                <a:latin typeface="Agency FB" pitchFamily="34" charset="0"/>
              </a:rPr>
              <a:t> </a:t>
            </a:r>
            <a:r>
              <a:rPr lang="en-US" dirty="0" err="1" smtClean="0">
                <a:latin typeface="Agency FB" pitchFamily="34" charset="0"/>
              </a:rPr>
              <a:t>ke</a:t>
            </a:r>
            <a:r>
              <a:rPr lang="en-US" dirty="0" smtClean="0">
                <a:latin typeface="Agency FB" pitchFamily="34" charset="0"/>
              </a:rPr>
              <a:t> </a:t>
            </a:r>
            <a:r>
              <a:rPr lang="en-US" dirty="0" err="1" smtClean="0">
                <a:latin typeface="Agency FB" pitchFamily="34" charset="0"/>
              </a:rPr>
              <a:t>kanan</a:t>
            </a:r>
            <a:r>
              <a:rPr lang="en-US" dirty="0" smtClean="0">
                <a:latin typeface="Agency FB" pitchFamily="34" charset="0"/>
              </a:rPr>
              <a:t>.</a:t>
            </a:r>
          </a:p>
          <a:p>
            <a:pPr algn="just"/>
            <a:r>
              <a:rPr lang="en-US" dirty="0" err="1" smtClean="0">
                <a:solidFill>
                  <a:srgbClr val="D60093"/>
                </a:solidFill>
                <a:latin typeface="Agency FB" pitchFamily="34" charset="0"/>
              </a:rPr>
              <a:t>Terdapat</a:t>
            </a:r>
            <a:r>
              <a:rPr lang="en-US" dirty="0" smtClean="0">
                <a:solidFill>
                  <a:srgbClr val="D60093"/>
                </a:solidFill>
                <a:latin typeface="Agency FB" pitchFamily="34" charset="0"/>
              </a:rPr>
              <a:t> </a:t>
            </a:r>
            <a:r>
              <a:rPr lang="en-US" dirty="0" err="1" smtClean="0">
                <a:solidFill>
                  <a:srgbClr val="D60093"/>
                </a:solidFill>
                <a:latin typeface="Agency FB" pitchFamily="34" charset="0"/>
              </a:rPr>
              <a:t>dua</a:t>
            </a:r>
            <a:r>
              <a:rPr lang="en-US" dirty="0" smtClean="0">
                <a:solidFill>
                  <a:srgbClr val="D60093"/>
                </a:solidFill>
                <a:latin typeface="Agency FB" pitchFamily="34" charset="0"/>
              </a:rPr>
              <a:t> </a:t>
            </a:r>
            <a:r>
              <a:rPr lang="en-US" dirty="0" err="1" smtClean="0">
                <a:solidFill>
                  <a:srgbClr val="D60093"/>
                </a:solidFill>
                <a:latin typeface="Agency FB" pitchFamily="34" charset="0"/>
              </a:rPr>
              <a:t>teknik</a:t>
            </a:r>
            <a:r>
              <a:rPr lang="en-US" dirty="0" smtClean="0">
                <a:solidFill>
                  <a:srgbClr val="D60093"/>
                </a:solidFill>
                <a:latin typeface="Agency FB" pitchFamily="34" charset="0"/>
              </a:rPr>
              <a:t> </a:t>
            </a:r>
            <a:r>
              <a:rPr lang="en-US" dirty="0" err="1" smtClean="0">
                <a:solidFill>
                  <a:srgbClr val="D60093"/>
                </a:solidFill>
                <a:latin typeface="Agency FB" pitchFamily="34" charset="0"/>
              </a:rPr>
              <a:t>analisis</a:t>
            </a:r>
            <a:r>
              <a:rPr lang="en-US" dirty="0" smtClean="0">
                <a:solidFill>
                  <a:srgbClr val="D60093"/>
                </a:solidFill>
                <a:latin typeface="Agency FB" pitchFamily="34" charset="0"/>
              </a:rPr>
              <a:t> </a:t>
            </a:r>
            <a:r>
              <a:rPr lang="en-US" dirty="0" err="1" smtClean="0">
                <a:solidFill>
                  <a:srgbClr val="D60093"/>
                </a:solidFill>
                <a:latin typeface="Agency FB" pitchFamily="34" charset="0"/>
              </a:rPr>
              <a:t>komparatif</a:t>
            </a:r>
            <a:r>
              <a:rPr lang="en-US" dirty="0" smtClean="0">
                <a:solidFill>
                  <a:srgbClr val="D60093"/>
                </a:solidFill>
                <a:latin typeface="Agency FB" pitchFamily="34" charset="0"/>
              </a:rPr>
              <a:t> :</a:t>
            </a:r>
          </a:p>
          <a:p>
            <a:pPr marL="514350" indent="-514350" algn="just">
              <a:buClr>
                <a:srgbClr val="C00000"/>
              </a:buClr>
              <a:buNone/>
            </a:pPr>
            <a:r>
              <a:rPr lang="en-US" dirty="0" smtClean="0">
                <a:solidFill>
                  <a:srgbClr val="002060"/>
                </a:solidFill>
                <a:latin typeface="Agency FB" pitchFamily="34" charset="0"/>
              </a:rPr>
              <a:t>1.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perubahan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tahun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a:t>
            </a:r>
            <a:r>
              <a:rPr lang="en-US" dirty="0" smtClean="0">
                <a:solidFill>
                  <a:srgbClr val="002060"/>
                </a:solidFill>
                <a:latin typeface="Agency FB" pitchFamily="34" charset="0"/>
              </a:rPr>
              <a:t> </a:t>
            </a:r>
            <a:r>
              <a:rPr lang="en-US" dirty="0" err="1" smtClean="0">
                <a:solidFill>
                  <a:srgbClr val="002060"/>
                </a:solidFill>
                <a:latin typeface="Agency FB" pitchFamily="34" charset="0"/>
              </a:rPr>
              <a:t>tahun</a:t>
            </a:r>
            <a:r>
              <a:rPr lang="en-US" dirty="0" smtClean="0">
                <a:solidFill>
                  <a:srgbClr val="002060"/>
                </a:solidFill>
                <a:latin typeface="Agency FB" pitchFamily="34" charset="0"/>
              </a:rPr>
              <a:t> </a:t>
            </a:r>
            <a:r>
              <a:rPr lang="en-US" i="1" dirty="0" smtClean="0">
                <a:solidFill>
                  <a:srgbClr val="002060"/>
                </a:solidFill>
                <a:latin typeface="Agency FB" pitchFamily="34" charset="0"/>
              </a:rPr>
              <a:t>(year-to-year change analysis)</a:t>
            </a:r>
            <a:endParaRPr lang="en-US" dirty="0" smtClean="0">
              <a:solidFill>
                <a:srgbClr val="002060"/>
              </a:solidFill>
              <a:latin typeface="Agency FB" pitchFamily="34" charset="0"/>
            </a:endParaRPr>
          </a:p>
          <a:p>
            <a:pPr algn="just">
              <a:buNone/>
            </a:pPr>
            <a:r>
              <a:rPr lang="en-US" dirty="0" smtClean="0">
                <a:solidFill>
                  <a:srgbClr val="002060"/>
                </a:solidFill>
                <a:latin typeface="Agency FB" pitchFamily="34" charset="0"/>
              </a:rPr>
              <a:t>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ini</a:t>
            </a:r>
            <a:r>
              <a:rPr lang="en-US" dirty="0" smtClean="0">
                <a:solidFill>
                  <a:srgbClr val="002060"/>
                </a:solidFill>
                <a:latin typeface="Agency FB" pitchFamily="34" charset="0"/>
              </a:rPr>
              <a:t> </a:t>
            </a:r>
            <a:r>
              <a:rPr lang="en-US" dirty="0" err="1" smtClean="0">
                <a:solidFill>
                  <a:srgbClr val="002060"/>
                </a:solidFill>
                <a:latin typeface="Agency FB" pitchFamily="34" charset="0"/>
              </a:rPr>
              <a:t>menerangkan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perbandingan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laporan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keuangan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selama</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periode</a:t>
            </a:r>
            <a:r>
              <a:rPr lang="en-US" dirty="0" smtClean="0">
                <a:solidFill>
                  <a:srgbClr val="002060"/>
                </a:solidFill>
                <a:latin typeface="Agency FB" pitchFamily="34" charset="0"/>
              </a:rPr>
              <a:t> yang </a:t>
            </a:r>
            <a:r>
              <a:rPr lang="en-US" dirty="0" err="1" smtClean="0">
                <a:solidFill>
                  <a:srgbClr val="002060"/>
                </a:solidFill>
                <a:latin typeface="Agency FB" pitchFamily="34" charset="0"/>
              </a:rPr>
              <a:t>relatif</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pendek-dua</a:t>
            </a:r>
            <a:r>
              <a:rPr lang="en-US" dirty="0" smtClean="0">
                <a:solidFill>
                  <a:srgbClr val="002060"/>
                </a:solidFill>
                <a:latin typeface="Agency FB" pitchFamily="34" charset="0"/>
              </a:rPr>
              <a:t> </a:t>
            </a:r>
            <a:r>
              <a:rPr lang="en-US" dirty="0" err="1" smtClean="0">
                <a:solidFill>
                  <a:srgbClr val="002060"/>
                </a:solidFill>
                <a:latin typeface="Agency FB" pitchFamily="34" charset="0"/>
              </a:rPr>
              <a:t>atau</a:t>
            </a:r>
            <a:r>
              <a:rPr lang="en-US" dirty="0" smtClean="0">
                <a:solidFill>
                  <a:srgbClr val="002060"/>
                </a:solidFill>
                <a:latin typeface="Agency FB" pitchFamily="34" charset="0"/>
              </a:rPr>
              <a:t> </a:t>
            </a:r>
            <a:r>
              <a:rPr lang="en-US" dirty="0" err="1" smtClean="0">
                <a:solidFill>
                  <a:srgbClr val="002060"/>
                </a:solidFill>
                <a:latin typeface="Agency FB" pitchFamily="34" charset="0"/>
              </a:rPr>
              <a:t>tiga</a:t>
            </a:r>
            <a:r>
              <a:rPr lang="en-US" dirty="0" smtClean="0">
                <a:solidFill>
                  <a:srgbClr val="002060"/>
                </a:solidFill>
                <a:latin typeface="Agency FB" pitchFamily="34" charset="0"/>
              </a:rPr>
              <a:t> </a:t>
            </a:r>
            <a:r>
              <a:rPr lang="en-US" dirty="0" err="1" smtClean="0">
                <a:solidFill>
                  <a:srgbClr val="002060"/>
                </a:solidFill>
                <a:latin typeface="Agency FB" pitchFamily="34" charset="0"/>
              </a:rPr>
              <a:t>tahun</a:t>
            </a:r>
            <a:r>
              <a:rPr lang="en-US" dirty="0" smtClean="0">
                <a:solidFill>
                  <a:srgbClr val="002060"/>
                </a:solidFill>
                <a:latin typeface="Agency FB" pitchFamily="34" charset="0"/>
              </a:rPr>
              <a:t>, </a:t>
            </a:r>
            <a:r>
              <a:rPr lang="en-US" dirty="0" err="1" smtClean="0">
                <a:solidFill>
                  <a:srgbClr val="002060"/>
                </a:solidFill>
                <a:latin typeface="Agency FB" pitchFamily="34" charset="0"/>
              </a:rPr>
              <a:t>biasanya</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dilakukan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dengan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perubahan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tahun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a:t>
            </a:r>
            <a:r>
              <a:rPr lang="en-US" dirty="0" smtClean="0">
                <a:solidFill>
                  <a:srgbClr val="002060"/>
                </a:solidFill>
                <a:latin typeface="Agency FB" pitchFamily="34" charset="0"/>
              </a:rPr>
              <a:t> </a:t>
            </a:r>
            <a:r>
              <a:rPr lang="en-US" dirty="0" err="1" smtClean="0">
                <a:solidFill>
                  <a:srgbClr val="002060"/>
                </a:solidFill>
                <a:latin typeface="Agency FB" pitchFamily="34" charset="0"/>
              </a:rPr>
              <a:t>tahun</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tiap-tiap</a:t>
            </a:r>
            <a:r>
              <a:rPr lang="en-US" dirty="0" smtClean="0">
                <a:solidFill>
                  <a:srgbClr val="002060"/>
                </a:solidFill>
                <a:latin typeface="Agency FB" pitchFamily="34" charset="0"/>
              </a:rPr>
              <a:t> pos (ILLUSTRASI 1.10).</a:t>
            </a:r>
          </a:p>
          <a:p>
            <a:pPr algn="just">
              <a:buFontTx/>
              <a:buChar char="-"/>
            </a:pPr>
            <a:endParaRPr lang="en-US" i="1" dirty="0">
              <a:latin typeface="Agency FB"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pPr algn="ctr"/>
            <a:r>
              <a:rPr lang="en-US" b="1" dirty="0" err="1" smtClean="0">
                <a:solidFill>
                  <a:srgbClr val="C00000"/>
                </a:solidFill>
                <a:latin typeface="Agency FB" pitchFamily="34" charset="0"/>
              </a:rPr>
              <a:t>Analisis</a:t>
            </a:r>
            <a:r>
              <a:rPr lang="en-US" b="1" dirty="0" smtClean="0">
                <a:solidFill>
                  <a:srgbClr val="C00000"/>
                </a:solidFill>
                <a:latin typeface="Agency FB" pitchFamily="34" charset="0"/>
              </a:rPr>
              <a:t> </a:t>
            </a:r>
            <a:r>
              <a:rPr lang="id-ID" b="1" dirty="0" smtClean="0">
                <a:solidFill>
                  <a:srgbClr val="C00000"/>
                </a:solidFill>
                <a:latin typeface="Agency FB" pitchFamily="34" charset="0"/>
              </a:rPr>
              <a:t>L</a:t>
            </a:r>
            <a:r>
              <a:rPr lang="en-US" b="1" dirty="0" err="1" smtClean="0">
                <a:solidFill>
                  <a:srgbClr val="C00000"/>
                </a:solidFill>
                <a:latin typeface="Agency FB" pitchFamily="34" charset="0"/>
              </a:rPr>
              <a:t>aporan</a:t>
            </a:r>
            <a:r>
              <a:rPr lang="en-US" b="1" dirty="0" smtClean="0">
                <a:solidFill>
                  <a:srgbClr val="C00000"/>
                </a:solidFill>
                <a:latin typeface="Agency FB" pitchFamily="34" charset="0"/>
              </a:rPr>
              <a:t> </a:t>
            </a:r>
            <a:r>
              <a:rPr lang="id-ID" b="1" dirty="0" smtClean="0">
                <a:solidFill>
                  <a:srgbClr val="C00000"/>
                </a:solidFill>
                <a:latin typeface="Agency FB" pitchFamily="34" charset="0"/>
              </a:rPr>
              <a:t>K</a:t>
            </a:r>
            <a:r>
              <a:rPr lang="en-US" b="1" dirty="0" err="1" smtClean="0">
                <a:solidFill>
                  <a:srgbClr val="C00000"/>
                </a:solidFill>
                <a:latin typeface="Agency FB" pitchFamily="34" charset="0"/>
              </a:rPr>
              <a:t>euangan</a:t>
            </a:r>
            <a:r>
              <a:rPr lang="en-US" b="1" dirty="0" smtClean="0">
                <a:solidFill>
                  <a:srgbClr val="C00000"/>
                </a:solidFill>
                <a:latin typeface="Agency FB" pitchFamily="34" charset="0"/>
              </a:rPr>
              <a:t> </a:t>
            </a:r>
            <a:r>
              <a:rPr lang="id-ID" b="1" dirty="0" smtClean="0">
                <a:solidFill>
                  <a:srgbClr val="C00000"/>
                </a:solidFill>
                <a:latin typeface="Agency FB" pitchFamily="34" charset="0"/>
              </a:rPr>
              <a:t>C</a:t>
            </a:r>
            <a:r>
              <a:rPr lang="en-US" b="1" dirty="0" err="1" smtClean="0">
                <a:solidFill>
                  <a:srgbClr val="C00000"/>
                </a:solidFill>
                <a:latin typeface="Agency FB" pitchFamily="34" charset="0"/>
              </a:rPr>
              <a:t>ommon</a:t>
            </a:r>
            <a:r>
              <a:rPr lang="en-US" b="1" dirty="0" smtClean="0">
                <a:solidFill>
                  <a:srgbClr val="C00000"/>
                </a:solidFill>
                <a:latin typeface="Agency FB" pitchFamily="34" charset="0"/>
              </a:rPr>
              <a:t>-</a:t>
            </a:r>
            <a:r>
              <a:rPr lang="id-ID" b="1" dirty="0" smtClean="0">
                <a:solidFill>
                  <a:srgbClr val="C00000"/>
                </a:solidFill>
                <a:latin typeface="Agency FB" pitchFamily="34" charset="0"/>
              </a:rPr>
              <a:t>S</a:t>
            </a:r>
            <a:r>
              <a:rPr lang="en-US" b="1" dirty="0" err="1" smtClean="0">
                <a:solidFill>
                  <a:srgbClr val="C00000"/>
                </a:solidFill>
                <a:latin typeface="Agency FB" pitchFamily="34" charset="0"/>
              </a:rPr>
              <a:t>ize</a:t>
            </a:r>
            <a:endParaRPr lang="en-US" b="1" dirty="0"/>
          </a:p>
        </p:txBody>
      </p:sp>
      <p:sp>
        <p:nvSpPr>
          <p:cNvPr id="3" name="Content Placeholder 2"/>
          <p:cNvSpPr>
            <a:spLocks noGrp="1"/>
          </p:cNvSpPr>
          <p:nvPr>
            <p:ph idx="1"/>
          </p:nvPr>
        </p:nvSpPr>
        <p:spPr>
          <a:xfrm>
            <a:off x="228600" y="1143000"/>
            <a:ext cx="7848600" cy="5715000"/>
          </a:xfrm>
        </p:spPr>
        <p:txBody>
          <a:bodyPr/>
          <a:lstStyle/>
          <a:p>
            <a:pPr algn="just"/>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neraca</a:t>
            </a:r>
            <a:r>
              <a:rPr lang="en-US" dirty="0" smtClean="0">
                <a:solidFill>
                  <a:srgbClr val="002060"/>
                </a:solidFill>
                <a:latin typeface="Agency FB" pitchFamily="34" charset="0"/>
              </a:rPr>
              <a:t>, total </a:t>
            </a:r>
            <a:r>
              <a:rPr lang="en-US" dirty="0" err="1" smtClean="0">
                <a:solidFill>
                  <a:srgbClr val="002060"/>
                </a:solidFill>
                <a:latin typeface="Agency FB" pitchFamily="34" charset="0"/>
              </a:rPr>
              <a:t>aset</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kewajiban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ditambah</a:t>
            </a:r>
            <a:r>
              <a:rPr lang="en-US" dirty="0" smtClean="0">
                <a:solidFill>
                  <a:srgbClr val="002060"/>
                </a:solidFill>
                <a:latin typeface="Agency FB" pitchFamily="34" charset="0"/>
              </a:rPr>
              <a:t> </a:t>
            </a:r>
            <a:r>
              <a:rPr lang="en-US" dirty="0" err="1" smtClean="0">
                <a:solidFill>
                  <a:srgbClr val="002060"/>
                </a:solidFill>
                <a:latin typeface="Agency FB" pitchFamily="34" charset="0"/>
              </a:rPr>
              <a:t>ekuitas</a:t>
            </a:r>
            <a:r>
              <a:rPr lang="en-US" dirty="0" smtClean="0">
                <a:solidFill>
                  <a:srgbClr val="002060"/>
                </a:solidFill>
                <a:latin typeface="Agency FB" pitchFamily="34" charset="0"/>
              </a:rPr>
              <a:t>) </a:t>
            </a:r>
            <a:r>
              <a:rPr lang="en-US" dirty="0" err="1" smtClean="0">
                <a:solidFill>
                  <a:srgbClr val="002060"/>
                </a:solidFill>
                <a:latin typeface="Agency FB" pitchFamily="34" charset="0"/>
              </a:rPr>
              <a:t>biasa</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dinyatakan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sebagai</a:t>
            </a:r>
            <a:r>
              <a:rPr lang="en-US" dirty="0" smtClean="0">
                <a:solidFill>
                  <a:srgbClr val="002060"/>
                </a:solidFill>
                <a:latin typeface="Agency FB" pitchFamily="34" charset="0"/>
              </a:rPr>
              <a:t> 100 </a:t>
            </a:r>
            <a:r>
              <a:rPr lang="en-US" dirty="0" err="1" smtClean="0">
                <a:solidFill>
                  <a:srgbClr val="002060"/>
                </a:solidFill>
                <a:latin typeface="Agency FB" pitchFamily="34" charset="0"/>
              </a:rPr>
              <a:t>persen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Kemudian</a:t>
            </a:r>
            <a:r>
              <a:rPr lang="en-US" dirty="0" smtClean="0">
                <a:solidFill>
                  <a:srgbClr val="002060"/>
                </a:solidFill>
                <a:latin typeface="Agency FB" pitchFamily="34" charset="0"/>
              </a:rPr>
              <a:t> pos-pos yang </a:t>
            </a:r>
            <a:r>
              <a:rPr lang="en-US" dirty="0" err="1" smtClean="0">
                <a:solidFill>
                  <a:srgbClr val="002060"/>
                </a:solidFill>
                <a:latin typeface="Agency FB" pitchFamily="34" charset="0"/>
              </a:rPr>
              <a:t>terkandung</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kelompok</a:t>
            </a:r>
            <a:r>
              <a:rPr lang="en-US" dirty="0" smtClean="0">
                <a:solidFill>
                  <a:srgbClr val="002060"/>
                </a:solidFill>
                <a:latin typeface="Agency FB" pitchFamily="34" charset="0"/>
              </a:rPr>
              <a:t> </a:t>
            </a:r>
            <a:r>
              <a:rPr lang="en-US" dirty="0" err="1" smtClean="0">
                <a:solidFill>
                  <a:srgbClr val="002060"/>
                </a:solidFill>
                <a:latin typeface="Agency FB" pitchFamily="34" charset="0"/>
              </a:rPr>
              <a:t>aset</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kewajiban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ekuitas</a:t>
            </a:r>
            <a:r>
              <a:rPr lang="en-US" dirty="0" smtClean="0">
                <a:solidFill>
                  <a:srgbClr val="002060"/>
                </a:solidFill>
                <a:latin typeface="Agency FB" pitchFamily="34" charset="0"/>
              </a:rPr>
              <a:t>) </a:t>
            </a:r>
            <a:r>
              <a:rPr lang="en-US" dirty="0" err="1" smtClean="0">
                <a:solidFill>
                  <a:srgbClr val="002060"/>
                </a:solidFill>
                <a:latin typeface="Agency FB" pitchFamily="34" charset="0"/>
              </a:rPr>
              <a:t>tersebut</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dinyatakan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sebagai</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persentase</a:t>
            </a:r>
            <a:r>
              <a:rPr lang="en-US" dirty="0" smtClean="0">
                <a:solidFill>
                  <a:srgbClr val="002060"/>
                </a:solidFill>
                <a:latin typeface="Agency FB" pitchFamily="34" charset="0"/>
              </a:rPr>
              <a:t> </a:t>
            </a:r>
            <a:r>
              <a:rPr lang="en-US" dirty="0" err="1" smtClean="0">
                <a:solidFill>
                  <a:srgbClr val="002060"/>
                </a:solidFill>
                <a:latin typeface="Agency FB" pitchFamily="34" charset="0"/>
              </a:rPr>
              <a:t>terhadap</a:t>
            </a:r>
            <a:r>
              <a:rPr lang="en-US" dirty="0" smtClean="0">
                <a:solidFill>
                  <a:srgbClr val="002060"/>
                </a:solidFill>
                <a:latin typeface="Agency FB" pitchFamily="34" charset="0"/>
              </a:rPr>
              <a:t> total </a:t>
            </a:r>
            <a:r>
              <a:rPr lang="en-US" dirty="0" err="1" smtClean="0">
                <a:solidFill>
                  <a:srgbClr val="002060"/>
                </a:solidFill>
                <a:latin typeface="Agency FB" pitchFamily="34" charset="0"/>
              </a:rPr>
              <a:t>bersangkutan</a:t>
            </a:r>
            <a:r>
              <a:rPr lang="en-US" dirty="0" smtClean="0">
                <a:solidFill>
                  <a:srgbClr val="002060"/>
                </a:solidFill>
                <a:latin typeface="Agency FB" pitchFamily="34" charset="0"/>
              </a:rPr>
              <a:t>.</a:t>
            </a:r>
          </a:p>
          <a:p>
            <a:pPr algn="just"/>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laporan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laba</a:t>
            </a:r>
            <a:r>
              <a:rPr lang="en-US" dirty="0" smtClean="0">
                <a:solidFill>
                  <a:srgbClr val="002060"/>
                </a:solidFill>
                <a:latin typeface="Agency FB" pitchFamily="34" charset="0"/>
              </a:rPr>
              <a:t> </a:t>
            </a:r>
            <a:r>
              <a:rPr lang="en-US" dirty="0" err="1" smtClean="0">
                <a:solidFill>
                  <a:srgbClr val="002060"/>
                </a:solidFill>
                <a:latin typeface="Agency FB" pitchFamily="34" charset="0"/>
              </a:rPr>
              <a:t>rugi</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penjualan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biasa</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dinyatakan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sebagai</a:t>
            </a:r>
            <a:r>
              <a:rPr lang="en-US" dirty="0" smtClean="0">
                <a:solidFill>
                  <a:srgbClr val="002060"/>
                </a:solidFill>
                <a:latin typeface="Agency FB" pitchFamily="34" charset="0"/>
              </a:rPr>
              <a:t> 100 </a:t>
            </a:r>
            <a:r>
              <a:rPr lang="en-US" dirty="0" err="1" smtClean="0">
                <a:solidFill>
                  <a:srgbClr val="002060"/>
                </a:solidFill>
                <a:latin typeface="Agency FB" pitchFamily="34" charset="0"/>
              </a:rPr>
              <a:t>persen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Kemudian</a:t>
            </a:r>
            <a:r>
              <a:rPr lang="en-US" dirty="0" smtClean="0">
                <a:solidFill>
                  <a:srgbClr val="002060"/>
                </a:solidFill>
                <a:latin typeface="Agency FB" pitchFamily="34" charset="0"/>
              </a:rPr>
              <a:t> pos-pos yang </a:t>
            </a:r>
            <a:r>
              <a:rPr lang="en-US" dirty="0" err="1" smtClean="0">
                <a:solidFill>
                  <a:srgbClr val="002060"/>
                </a:solidFill>
                <a:latin typeface="Agency FB" pitchFamily="34" charset="0"/>
              </a:rPr>
              <a:t>terkandung</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kelompok</a:t>
            </a:r>
            <a:r>
              <a:rPr lang="en-US" dirty="0" smtClean="0">
                <a:solidFill>
                  <a:srgbClr val="002060"/>
                </a:solidFill>
                <a:latin typeface="Agency FB" pitchFamily="34" charset="0"/>
              </a:rPr>
              <a:t> </a:t>
            </a:r>
            <a:r>
              <a:rPr lang="en-US" dirty="0" err="1" smtClean="0">
                <a:solidFill>
                  <a:srgbClr val="002060"/>
                </a:solidFill>
                <a:latin typeface="Agency FB" pitchFamily="34" charset="0"/>
              </a:rPr>
              <a:t>laba</a:t>
            </a:r>
            <a:r>
              <a:rPr lang="en-US" dirty="0" smtClean="0">
                <a:solidFill>
                  <a:srgbClr val="002060"/>
                </a:solidFill>
                <a:latin typeface="Agency FB" pitchFamily="34" charset="0"/>
              </a:rPr>
              <a:t> </a:t>
            </a:r>
            <a:r>
              <a:rPr lang="en-US" dirty="0" err="1" smtClean="0">
                <a:solidFill>
                  <a:srgbClr val="002060"/>
                </a:solidFill>
                <a:latin typeface="Agency FB" pitchFamily="34" charset="0"/>
              </a:rPr>
              <a:t>rugi</a:t>
            </a:r>
            <a:r>
              <a:rPr lang="en-US" dirty="0" smtClean="0">
                <a:solidFill>
                  <a:srgbClr val="002060"/>
                </a:solidFill>
                <a:latin typeface="Agency FB" pitchFamily="34" charset="0"/>
              </a:rPr>
              <a:t> </a:t>
            </a:r>
            <a:r>
              <a:rPr lang="en-US" dirty="0" err="1" smtClean="0">
                <a:solidFill>
                  <a:srgbClr val="002060"/>
                </a:solidFill>
                <a:latin typeface="Agency FB" pitchFamily="34" charset="0"/>
              </a:rPr>
              <a:t>tersebut</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dinyatakan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sebagai</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persentase</a:t>
            </a:r>
            <a:r>
              <a:rPr lang="en-US" dirty="0" smtClean="0">
                <a:solidFill>
                  <a:srgbClr val="002060"/>
                </a:solidFill>
                <a:latin typeface="Agency FB" pitchFamily="34" charset="0"/>
              </a:rPr>
              <a:t> </a:t>
            </a:r>
            <a:r>
              <a:rPr lang="en-US" dirty="0" err="1" smtClean="0">
                <a:solidFill>
                  <a:srgbClr val="002060"/>
                </a:solidFill>
                <a:latin typeface="Agency FB" pitchFamily="34" charset="0"/>
              </a:rPr>
              <a:t>terhadap</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penjualan</a:t>
            </a:r>
            <a:r>
              <a:rPr lang="en-US" dirty="0" smtClean="0">
                <a:solidFill>
                  <a:srgbClr val="002060"/>
                </a:solidFill>
                <a:latin typeface="Agency FB" pitchFamily="34" charset="0"/>
              </a:rPr>
              <a:t>.</a:t>
            </a:r>
          </a:p>
          <a:p>
            <a:pPr algn="just"/>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ini</a:t>
            </a:r>
            <a:r>
              <a:rPr lang="en-US" dirty="0" smtClean="0">
                <a:solidFill>
                  <a:srgbClr val="002060"/>
                </a:solidFill>
                <a:latin typeface="Agency FB" pitchFamily="34" charset="0"/>
              </a:rPr>
              <a:t> </a:t>
            </a:r>
            <a:r>
              <a:rPr lang="en-US" dirty="0" err="1" smtClean="0">
                <a:solidFill>
                  <a:srgbClr val="002060"/>
                </a:solidFill>
                <a:latin typeface="Agency FB" pitchFamily="34" charset="0"/>
              </a:rPr>
              <a:t>disebut</a:t>
            </a:r>
            <a:r>
              <a:rPr lang="en-US" dirty="0" smtClean="0">
                <a:solidFill>
                  <a:srgbClr val="002060"/>
                </a:solidFill>
                <a:latin typeface="Agency FB" pitchFamily="34" charset="0"/>
              </a:rPr>
              <a:t> </a:t>
            </a:r>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vertikal</a:t>
            </a:r>
            <a:r>
              <a:rPr lang="en-US" dirty="0" smtClean="0">
                <a:solidFill>
                  <a:srgbClr val="002060"/>
                </a:solidFill>
                <a:latin typeface="Agency FB" pitchFamily="34" charset="0"/>
              </a:rPr>
              <a:t> </a:t>
            </a:r>
            <a:r>
              <a:rPr lang="en-US" dirty="0" err="1" smtClean="0">
                <a:solidFill>
                  <a:srgbClr val="002060"/>
                </a:solidFill>
                <a:latin typeface="Agency FB" pitchFamily="34" charset="0"/>
              </a:rPr>
              <a:t>karena</a:t>
            </a:r>
            <a:r>
              <a:rPr lang="en-US" dirty="0" smtClean="0">
                <a:solidFill>
                  <a:srgbClr val="002060"/>
                </a:solidFill>
                <a:latin typeface="Agency FB" pitchFamily="34" charset="0"/>
              </a:rPr>
              <a:t> </a:t>
            </a:r>
            <a:r>
              <a:rPr lang="en-US" dirty="0" err="1" smtClean="0">
                <a:solidFill>
                  <a:srgbClr val="002060"/>
                </a:solidFill>
                <a:latin typeface="Agency FB" pitchFamily="34" charset="0"/>
              </a:rPr>
              <a:t>evaluasi</a:t>
            </a:r>
            <a:r>
              <a:rPr lang="en-US" dirty="0" smtClean="0">
                <a:solidFill>
                  <a:srgbClr val="002060"/>
                </a:solidFill>
                <a:latin typeface="Agency FB" pitchFamily="34" charset="0"/>
              </a:rPr>
              <a:t> pos </a:t>
            </a:r>
            <a:r>
              <a:rPr lang="en-US" dirty="0" err="1" smtClean="0">
                <a:solidFill>
                  <a:srgbClr val="002060"/>
                </a:solidFill>
                <a:latin typeface="Agency FB" pitchFamily="34" charset="0"/>
              </a:rPr>
              <a:t>dari</a:t>
            </a:r>
            <a:r>
              <a:rPr lang="en-US" dirty="0" smtClean="0">
                <a:solidFill>
                  <a:srgbClr val="002060"/>
                </a:solidFill>
                <a:latin typeface="Agency FB" pitchFamily="34" charset="0"/>
              </a:rPr>
              <a:t> </a:t>
            </a:r>
            <a:r>
              <a:rPr lang="en-US" dirty="0" err="1" smtClean="0">
                <a:solidFill>
                  <a:srgbClr val="002060"/>
                </a:solidFill>
                <a:latin typeface="Agency FB" pitchFamily="34" charset="0"/>
              </a:rPr>
              <a:t>atas</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a:t>
            </a:r>
            <a:r>
              <a:rPr lang="en-US" dirty="0" smtClean="0">
                <a:solidFill>
                  <a:srgbClr val="002060"/>
                </a:solidFill>
                <a:latin typeface="Agency FB" pitchFamily="34" charset="0"/>
              </a:rPr>
              <a:t> </a:t>
            </a:r>
            <a:r>
              <a:rPr lang="en-US" dirty="0" err="1" smtClean="0">
                <a:solidFill>
                  <a:srgbClr val="002060"/>
                </a:solidFill>
                <a:latin typeface="Agency FB" pitchFamily="34" charset="0"/>
              </a:rPr>
              <a:t>bawah</a:t>
            </a:r>
            <a:r>
              <a:rPr lang="en-US" dirty="0" smtClean="0">
                <a:solidFill>
                  <a:srgbClr val="002060"/>
                </a:solidFill>
                <a:latin typeface="Agency FB" pitchFamily="34" charset="0"/>
              </a:rPr>
              <a:t> </a:t>
            </a:r>
            <a:r>
              <a:rPr lang="en-US" dirty="0" err="1" smtClean="0">
                <a:solidFill>
                  <a:srgbClr val="002060"/>
                </a:solidFill>
                <a:latin typeface="Agency FB" pitchFamily="34" charset="0"/>
              </a:rPr>
              <a:t>atau</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dari</a:t>
            </a:r>
            <a:r>
              <a:rPr lang="en-US" dirty="0" smtClean="0">
                <a:solidFill>
                  <a:srgbClr val="002060"/>
                </a:solidFill>
                <a:latin typeface="Agency FB" pitchFamily="34" charset="0"/>
              </a:rPr>
              <a:t> </a:t>
            </a:r>
            <a:r>
              <a:rPr lang="en-US" dirty="0" err="1" smtClean="0">
                <a:solidFill>
                  <a:srgbClr val="002060"/>
                </a:solidFill>
                <a:latin typeface="Agency FB" pitchFamily="34" charset="0"/>
              </a:rPr>
              <a:t>bawah</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a:t>
            </a:r>
            <a:r>
              <a:rPr lang="en-US" dirty="0" smtClean="0">
                <a:solidFill>
                  <a:srgbClr val="002060"/>
                </a:solidFill>
                <a:latin typeface="Agency FB" pitchFamily="34" charset="0"/>
              </a:rPr>
              <a:t> </a:t>
            </a:r>
            <a:r>
              <a:rPr lang="en-US" dirty="0" err="1" smtClean="0">
                <a:solidFill>
                  <a:srgbClr val="002060"/>
                </a:solidFill>
                <a:latin typeface="Agency FB" pitchFamily="34" charset="0"/>
              </a:rPr>
              <a:t>atas</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laporan</a:t>
            </a:r>
            <a:r>
              <a:rPr lang="en-US" dirty="0" smtClean="0">
                <a:solidFill>
                  <a:srgbClr val="002060"/>
                </a:solidFill>
                <a:latin typeface="Agency FB" pitchFamily="34" charset="0"/>
              </a:rPr>
              <a:t> common-size.</a:t>
            </a:r>
          </a:p>
          <a:p>
            <a:pPr algn="just"/>
            <a:r>
              <a:rPr lang="en-US" dirty="0" err="1" smtClean="0">
                <a:solidFill>
                  <a:srgbClr val="002060"/>
                </a:solidFill>
                <a:latin typeface="Agency FB" pitchFamily="34" charset="0"/>
              </a:rPr>
              <a:t>Analisis</a:t>
            </a:r>
            <a:r>
              <a:rPr lang="en-US" dirty="0" smtClean="0">
                <a:solidFill>
                  <a:srgbClr val="002060"/>
                </a:solidFill>
                <a:latin typeface="Agency FB" pitchFamily="34" charset="0"/>
              </a:rPr>
              <a:t> </a:t>
            </a:r>
            <a:r>
              <a:rPr lang="en-US" dirty="0" err="1" smtClean="0">
                <a:solidFill>
                  <a:srgbClr val="002060"/>
                </a:solidFill>
                <a:latin typeface="Agency FB" pitchFamily="34" charset="0"/>
              </a:rPr>
              <a:t>ini</a:t>
            </a:r>
            <a:r>
              <a:rPr lang="en-US" dirty="0" smtClean="0">
                <a:solidFill>
                  <a:srgbClr val="002060"/>
                </a:solidFill>
                <a:latin typeface="Agency FB" pitchFamily="34" charset="0"/>
              </a:rPr>
              <a:t> </a:t>
            </a:r>
            <a:r>
              <a:rPr lang="en-US" dirty="0" err="1" smtClean="0">
                <a:solidFill>
                  <a:srgbClr val="002060"/>
                </a:solidFill>
                <a:latin typeface="Agency FB" pitchFamily="34" charset="0"/>
              </a:rPr>
              <a:t>berguna</a:t>
            </a:r>
            <a:r>
              <a:rPr lang="en-US" dirty="0" smtClean="0">
                <a:solidFill>
                  <a:srgbClr val="002060"/>
                </a:solidFill>
                <a:latin typeface="Agency FB" pitchFamily="34" charset="0"/>
              </a:rPr>
              <a:t> </a:t>
            </a:r>
            <a:r>
              <a:rPr lang="en-US" dirty="0" err="1" smtClean="0">
                <a:solidFill>
                  <a:srgbClr val="002060"/>
                </a:solidFill>
                <a:latin typeface="Agency FB" pitchFamily="34" charset="0"/>
              </a:rPr>
              <a:t>dalam</a:t>
            </a:r>
            <a:r>
              <a:rPr lang="en-US" dirty="0" smtClean="0">
                <a:solidFill>
                  <a:srgbClr val="002060"/>
                </a:solidFill>
                <a:latin typeface="Agency FB" pitchFamily="34" charset="0"/>
              </a:rPr>
              <a:t> </a:t>
            </a:r>
            <a:r>
              <a:rPr lang="en-US" dirty="0" err="1" smtClean="0">
                <a:solidFill>
                  <a:srgbClr val="002060"/>
                </a:solidFill>
                <a:latin typeface="Agency FB" pitchFamily="34" charset="0"/>
              </a:rPr>
              <a:t>memahami</a:t>
            </a:r>
            <a:r>
              <a:rPr lang="en-US" dirty="0" smtClean="0">
                <a:solidFill>
                  <a:srgbClr val="002060"/>
                </a:solidFill>
                <a:latin typeface="Agency FB" pitchFamily="34" charset="0"/>
              </a:rPr>
              <a:t> </a:t>
            </a:r>
            <a:r>
              <a:rPr lang="en-US" dirty="0" err="1" smtClean="0">
                <a:solidFill>
                  <a:srgbClr val="002060"/>
                </a:solidFill>
                <a:latin typeface="Agency FB" pitchFamily="34" charset="0"/>
              </a:rPr>
              <a:t>pembentuk</a:t>
            </a:r>
            <a:r>
              <a:rPr lang="en-US" dirty="0" smtClean="0">
                <a:solidFill>
                  <a:srgbClr val="002060"/>
                </a:solidFill>
                <a:latin typeface="Agency FB" pitchFamily="34" charset="0"/>
              </a:rPr>
              <a:t> internal </a:t>
            </a:r>
            <a:r>
              <a:rPr lang="en-US" dirty="0" err="1" smtClean="0">
                <a:solidFill>
                  <a:srgbClr val="002060"/>
                </a:solidFill>
                <a:latin typeface="Agency FB" pitchFamily="34" charset="0"/>
              </a:rPr>
              <a:t>laporan</a:t>
            </a:r>
            <a:r>
              <a:rPr lang="en-US" dirty="0" smtClean="0">
                <a:solidFill>
                  <a:srgbClr val="002060"/>
                </a:solidFill>
                <a:latin typeface="Agency FB" pitchFamily="34" charset="0"/>
              </a:rPr>
              <a:t> </a:t>
            </a:r>
            <a:r>
              <a:rPr lang="en-US" dirty="0" err="1" smtClean="0">
                <a:solidFill>
                  <a:srgbClr val="002060"/>
                </a:solidFill>
                <a:latin typeface="Agency FB" pitchFamily="34" charset="0"/>
              </a:rPr>
              <a:t>keuangan</a:t>
            </a:r>
            <a:r>
              <a:rPr lang="en-US" dirty="0" smtClean="0">
                <a:solidFill>
                  <a:srgbClr val="002060"/>
                </a:solidFill>
                <a:latin typeface="Agency FB" pitchFamily="34" charset="0"/>
              </a:rPr>
              <a:t>.</a:t>
            </a:r>
            <a:endParaRPr lang="en-US" dirty="0">
              <a:solidFill>
                <a:srgbClr val="002060"/>
              </a:solidFill>
              <a:latin typeface="Agency FB"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685800"/>
          </a:xfrm>
        </p:spPr>
        <p:txBody>
          <a:bodyPr>
            <a:normAutofit/>
          </a:bodyPr>
          <a:lstStyle/>
          <a:p>
            <a:pPr algn="ctr"/>
            <a:r>
              <a:rPr lang="en-US" dirty="0" err="1" smtClean="0">
                <a:solidFill>
                  <a:srgbClr val="C00000"/>
                </a:solidFill>
                <a:latin typeface="Agency FB" pitchFamily="34" charset="0"/>
              </a:rPr>
              <a:t>Analisis</a:t>
            </a:r>
            <a:r>
              <a:rPr lang="en-US" dirty="0" smtClean="0">
                <a:solidFill>
                  <a:srgbClr val="C00000"/>
                </a:solidFill>
                <a:latin typeface="Agency FB" pitchFamily="34" charset="0"/>
              </a:rPr>
              <a:t> </a:t>
            </a:r>
            <a:r>
              <a:rPr lang="en-US" dirty="0" err="1" smtClean="0">
                <a:solidFill>
                  <a:srgbClr val="C00000"/>
                </a:solidFill>
                <a:latin typeface="Agency FB" pitchFamily="34" charset="0"/>
              </a:rPr>
              <a:t>laporan</a:t>
            </a:r>
            <a:r>
              <a:rPr lang="en-US" dirty="0" smtClean="0">
                <a:solidFill>
                  <a:srgbClr val="C00000"/>
                </a:solidFill>
                <a:latin typeface="Agency FB" pitchFamily="34" charset="0"/>
              </a:rPr>
              <a:t> </a:t>
            </a:r>
            <a:r>
              <a:rPr lang="en-US" dirty="0" err="1" smtClean="0">
                <a:solidFill>
                  <a:srgbClr val="C00000"/>
                </a:solidFill>
                <a:latin typeface="Agency FB" pitchFamily="34" charset="0"/>
              </a:rPr>
              <a:t>keuangan</a:t>
            </a:r>
            <a:r>
              <a:rPr lang="en-US" dirty="0" smtClean="0">
                <a:solidFill>
                  <a:srgbClr val="C00000"/>
                </a:solidFill>
                <a:latin typeface="Agency FB" pitchFamily="34" charset="0"/>
              </a:rPr>
              <a:t> common-size</a:t>
            </a:r>
            <a:endParaRPr lang="en-US" dirty="0"/>
          </a:p>
        </p:txBody>
      </p:sp>
      <p:sp>
        <p:nvSpPr>
          <p:cNvPr id="3" name="Content Placeholder 2"/>
          <p:cNvSpPr>
            <a:spLocks noGrp="1"/>
          </p:cNvSpPr>
          <p:nvPr>
            <p:ph idx="1"/>
          </p:nvPr>
        </p:nvSpPr>
        <p:spPr>
          <a:xfrm>
            <a:off x="304800" y="1066800"/>
            <a:ext cx="7772400" cy="5562600"/>
          </a:xfrm>
        </p:spPr>
        <p:txBody>
          <a:bodyPr/>
          <a:lstStyle/>
          <a:p>
            <a:pPr algn="just"/>
            <a:r>
              <a:rPr lang="en-US" dirty="0" err="1" smtClean="0">
                <a:latin typeface="Agency FB" pitchFamily="34" charset="0"/>
              </a:rPr>
              <a:t>Sebagai</a:t>
            </a:r>
            <a:r>
              <a:rPr lang="en-US" dirty="0" smtClean="0">
                <a:latin typeface="Agency FB" pitchFamily="34" charset="0"/>
              </a:rPr>
              <a:t> </a:t>
            </a:r>
            <a:r>
              <a:rPr lang="en-US" dirty="0" err="1" smtClean="0">
                <a:latin typeface="Agency FB" pitchFamily="34" charset="0"/>
              </a:rPr>
              <a:t>contoh</a:t>
            </a:r>
            <a:r>
              <a:rPr lang="en-US" dirty="0" smtClean="0">
                <a:latin typeface="Agency FB" pitchFamily="34" charset="0"/>
              </a:rPr>
              <a:t>, </a:t>
            </a:r>
            <a:r>
              <a:rPr lang="en-US" dirty="0" err="1" smtClean="0">
                <a:latin typeface="Agency FB" pitchFamily="34" charset="0"/>
              </a:rPr>
              <a:t>dalam</a:t>
            </a:r>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a:t>
            </a:r>
            <a:r>
              <a:rPr lang="en-US" dirty="0" err="1" smtClean="0">
                <a:latin typeface="Agency FB" pitchFamily="34" charset="0"/>
              </a:rPr>
              <a:t>neraca</a:t>
            </a:r>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common-size </a:t>
            </a:r>
            <a:r>
              <a:rPr lang="en-US" dirty="0" err="1" smtClean="0">
                <a:latin typeface="Agency FB" pitchFamily="34" charset="0"/>
              </a:rPr>
              <a:t>menekankan</a:t>
            </a:r>
            <a:r>
              <a:rPr lang="en-US" dirty="0" smtClean="0">
                <a:latin typeface="Agency FB" pitchFamily="34" charset="0"/>
              </a:rPr>
              <a:t> </a:t>
            </a:r>
            <a:r>
              <a:rPr lang="en-US" dirty="0" err="1" smtClean="0">
                <a:latin typeface="Agency FB" pitchFamily="34" charset="0"/>
              </a:rPr>
              <a:t>pada</a:t>
            </a:r>
            <a:r>
              <a:rPr lang="en-US" dirty="0" smtClean="0">
                <a:latin typeface="Agency FB" pitchFamily="34" charset="0"/>
              </a:rPr>
              <a:t> </a:t>
            </a:r>
            <a:r>
              <a:rPr lang="en-US" dirty="0" err="1" smtClean="0">
                <a:latin typeface="Agency FB" pitchFamily="34" charset="0"/>
              </a:rPr>
              <a:t>dua</a:t>
            </a:r>
            <a:r>
              <a:rPr lang="en-US" dirty="0" smtClean="0">
                <a:latin typeface="Agency FB" pitchFamily="34" charset="0"/>
              </a:rPr>
              <a:t> </a:t>
            </a:r>
            <a:r>
              <a:rPr lang="en-US" dirty="0" err="1" smtClean="0">
                <a:latin typeface="Agency FB" pitchFamily="34" charset="0"/>
              </a:rPr>
              <a:t>faktor</a:t>
            </a:r>
            <a:r>
              <a:rPr lang="en-US" dirty="0" smtClean="0">
                <a:latin typeface="Agency FB" pitchFamily="34" charset="0"/>
              </a:rPr>
              <a:t>:</a:t>
            </a:r>
          </a:p>
          <a:p>
            <a:pPr algn="just">
              <a:buNone/>
            </a:pPr>
            <a:r>
              <a:rPr lang="en-US" dirty="0" smtClean="0">
                <a:latin typeface="Agency FB" pitchFamily="34" charset="0"/>
              </a:rPr>
              <a:t>	a. </a:t>
            </a:r>
            <a:r>
              <a:rPr lang="en-US" dirty="0" err="1" smtClean="0">
                <a:latin typeface="Agency FB" pitchFamily="34" charset="0"/>
              </a:rPr>
              <a:t>Sumber</a:t>
            </a:r>
            <a:r>
              <a:rPr lang="en-US" dirty="0" smtClean="0">
                <a:latin typeface="Agency FB" pitchFamily="34" charset="0"/>
              </a:rPr>
              <a:t> </a:t>
            </a:r>
            <a:r>
              <a:rPr lang="en-US" dirty="0" err="1" smtClean="0">
                <a:latin typeface="Agency FB" pitchFamily="34" charset="0"/>
              </a:rPr>
              <a:t>pendanaan</a:t>
            </a:r>
            <a:r>
              <a:rPr lang="en-US" dirty="0" smtClean="0">
                <a:latin typeface="Agency FB" pitchFamily="34" charset="0"/>
              </a:rPr>
              <a:t>, </a:t>
            </a:r>
            <a:r>
              <a:rPr lang="en-US" dirty="0" err="1" smtClean="0">
                <a:latin typeface="Agency FB" pitchFamily="34" charset="0"/>
              </a:rPr>
              <a:t>termasuk</a:t>
            </a:r>
            <a:r>
              <a:rPr lang="en-US" dirty="0" smtClean="0">
                <a:latin typeface="Agency FB" pitchFamily="34" charset="0"/>
              </a:rPr>
              <a:t> </a:t>
            </a:r>
            <a:r>
              <a:rPr lang="en-US" dirty="0" err="1" smtClean="0">
                <a:latin typeface="Agency FB" pitchFamily="34" charset="0"/>
              </a:rPr>
              <a:t>distribusi</a:t>
            </a:r>
            <a:r>
              <a:rPr lang="en-US" dirty="0" smtClean="0">
                <a:latin typeface="Agency FB" pitchFamily="34" charset="0"/>
              </a:rPr>
              <a:t> </a:t>
            </a:r>
            <a:r>
              <a:rPr lang="en-US" dirty="0" err="1" smtClean="0">
                <a:latin typeface="Agency FB" pitchFamily="34" charset="0"/>
              </a:rPr>
              <a:t>pendanaan</a:t>
            </a:r>
            <a:r>
              <a:rPr lang="en-US" dirty="0" smtClean="0">
                <a:latin typeface="Agency FB" pitchFamily="34" charset="0"/>
              </a:rPr>
              <a:t> </a:t>
            </a:r>
            <a:r>
              <a:rPr lang="en-US" dirty="0" err="1" smtClean="0">
                <a:latin typeface="Agency FB" pitchFamily="34" charset="0"/>
              </a:rPr>
              <a:t>antara</a:t>
            </a:r>
            <a:r>
              <a:rPr lang="en-US" dirty="0" smtClean="0">
                <a:latin typeface="Agency FB" pitchFamily="34" charset="0"/>
              </a:rPr>
              <a:t> </a:t>
            </a:r>
            <a:r>
              <a:rPr lang="en-US" dirty="0" err="1" smtClean="0">
                <a:latin typeface="Agency FB" pitchFamily="34" charset="0"/>
              </a:rPr>
              <a:t>kewajiban</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 </a:t>
            </a:r>
            <a:r>
              <a:rPr lang="en-US" dirty="0" err="1" smtClean="0">
                <a:latin typeface="Agency FB" pitchFamily="34" charset="0"/>
              </a:rPr>
              <a:t>kewajiban</a:t>
            </a:r>
            <a:r>
              <a:rPr lang="en-US" dirty="0" smtClean="0">
                <a:latin typeface="Agency FB" pitchFamily="34" charset="0"/>
              </a:rPr>
              <a:t> </a:t>
            </a:r>
            <a:r>
              <a:rPr lang="en-US" dirty="0" err="1" smtClean="0">
                <a:latin typeface="Agency FB" pitchFamily="34" charset="0"/>
              </a:rPr>
              <a:t>tak</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 </a:t>
            </a:r>
            <a:r>
              <a:rPr lang="en-US" dirty="0" err="1" smtClean="0">
                <a:latin typeface="Agency FB" pitchFamily="34" charset="0"/>
              </a:rPr>
              <a:t>dan</a:t>
            </a:r>
            <a:r>
              <a:rPr lang="en-US" dirty="0" smtClean="0">
                <a:latin typeface="Agency FB" pitchFamily="34" charset="0"/>
              </a:rPr>
              <a:t> </a:t>
            </a:r>
            <a:r>
              <a:rPr lang="en-US" dirty="0" err="1" smtClean="0">
                <a:latin typeface="Agency FB" pitchFamily="34" charset="0"/>
              </a:rPr>
              <a:t>ekuitas</a:t>
            </a:r>
            <a:r>
              <a:rPr lang="en-US" dirty="0" smtClean="0">
                <a:latin typeface="Agency FB" pitchFamily="34" charset="0"/>
              </a:rPr>
              <a:t>.</a:t>
            </a:r>
          </a:p>
          <a:p>
            <a:pPr algn="just">
              <a:buNone/>
            </a:pPr>
            <a:r>
              <a:rPr lang="en-US" dirty="0" smtClean="0">
                <a:latin typeface="Agency FB" pitchFamily="34" charset="0"/>
              </a:rPr>
              <a:t>	b.  </a:t>
            </a:r>
            <a:r>
              <a:rPr lang="en-US" dirty="0" err="1" smtClean="0">
                <a:latin typeface="Agency FB" pitchFamily="34" charset="0"/>
              </a:rPr>
              <a:t>Komposisi</a:t>
            </a:r>
            <a:r>
              <a:rPr lang="en-US" dirty="0" smtClean="0">
                <a:latin typeface="Agency FB" pitchFamily="34" charset="0"/>
              </a:rPr>
              <a:t> </a:t>
            </a:r>
            <a:r>
              <a:rPr lang="en-US" dirty="0" err="1" smtClean="0">
                <a:latin typeface="Agency FB" pitchFamily="34" charset="0"/>
              </a:rPr>
              <a:t>aset</a:t>
            </a:r>
            <a:r>
              <a:rPr lang="en-US" dirty="0" smtClean="0">
                <a:latin typeface="Agency FB" pitchFamily="34" charset="0"/>
              </a:rPr>
              <a:t>, </a:t>
            </a:r>
            <a:r>
              <a:rPr lang="en-US" dirty="0" err="1" smtClean="0">
                <a:latin typeface="Agency FB" pitchFamily="34" charset="0"/>
              </a:rPr>
              <a:t>termasuk</a:t>
            </a:r>
            <a:r>
              <a:rPr lang="en-US" dirty="0" smtClean="0">
                <a:latin typeface="Agency FB" pitchFamily="34" charset="0"/>
              </a:rPr>
              <a:t> </a:t>
            </a:r>
            <a:r>
              <a:rPr lang="en-US" dirty="0" err="1" smtClean="0">
                <a:latin typeface="Agency FB" pitchFamily="34" charset="0"/>
              </a:rPr>
              <a:t>jumlah</a:t>
            </a:r>
            <a:r>
              <a:rPr lang="en-US" dirty="0" smtClean="0">
                <a:latin typeface="Agency FB" pitchFamily="34" charset="0"/>
              </a:rPr>
              <a:t> </a:t>
            </a:r>
            <a:r>
              <a:rPr lang="en-US" dirty="0" err="1" smtClean="0">
                <a:latin typeface="Agency FB" pitchFamily="34" charset="0"/>
              </a:rPr>
              <a:t>untuk</a:t>
            </a:r>
            <a:r>
              <a:rPr lang="en-US" dirty="0" smtClean="0">
                <a:latin typeface="Agency FB" pitchFamily="34" charset="0"/>
              </a:rPr>
              <a:t> </a:t>
            </a:r>
            <a:r>
              <a:rPr lang="en-US" dirty="0" err="1" smtClean="0">
                <a:latin typeface="Agency FB" pitchFamily="34" charset="0"/>
              </a:rPr>
              <a:t>masing-masing</a:t>
            </a:r>
            <a:r>
              <a:rPr lang="en-US" dirty="0" smtClean="0">
                <a:latin typeface="Agency FB" pitchFamily="34" charset="0"/>
              </a:rPr>
              <a:t> </a:t>
            </a:r>
            <a:r>
              <a:rPr lang="en-US" dirty="0" err="1" smtClean="0">
                <a:latin typeface="Agency FB" pitchFamily="34" charset="0"/>
              </a:rPr>
              <a:t>aset</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 </a:t>
            </a:r>
            <a:r>
              <a:rPr lang="en-US" dirty="0" err="1" smtClean="0">
                <a:latin typeface="Agency FB" pitchFamily="34" charset="0"/>
              </a:rPr>
              <a:t>dan</a:t>
            </a:r>
            <a:r>
              <a:rPr lang="en-US" dirty="0" smtClean="0">
                <a:latin typeface="Agency FB" pitchFamily="34" charset="0"/>
              </a:rPr>
              <a:t> </a:t>
            </a:r>
            <a:r>
              <a:rPr lang="en-US" dirty="0" err="1" smtClean="0">
                <a:latin typeface="Agency FB" pitchFamily="34" charset="0"/>
              </a:rPr>
              <a:t>aset</a:t>
            </a:r>
            <a:r>
              <a:rPr lang="en-US" dirty="0" smtClean="0">
                <a:latin typeface="Agency FB" pitchFamily="34" charset="0"/>
              </a:rPr>
              <a:t> </a:t>
            </a:r>
            <a:r>
              <a:rPr lang="en-US" dirty="0" err="1" smtClean="0">
                <a:latin typeface="Agency FB" pitchFamily="34" charset="0"/>
              </a:rPr>
              <a:t>tak</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a:t>
            </a:r>
          </a:p>
          <a:p>
            <a:pPr algn="just"/>
            <a:r>
              <a:rPr lang="en-US" dirty="0" smtClean="0">
                <a:latin typeface="Agency FB" pitchFamily="34" charset="0"/>
              </a:rPr>
              <a:t> </a:t>
            </a:r>
            <a:r>
              <a:rPr lang="en-US" dirty="0" err="1" smtClean="0">
                <a:latin typeface="Agency FB" pitchFamily="34" charset="0"/>
              </a:rPr>
              <a:t>Analisis</a:t>
            </a:r>
            <a:r>
              <a:rPr lang="en-US" dirty="0" smtClean="0">
                <a:latin typeface="Agency FB" pitchFamily="34" charset="0"/>
              </a:rPr>
              <a:t> </a:t>
            </a:r>
            <a:r>
              <a:rPr lang="en-US" dirty="0" err="1" smtClean="0">
                <a:latin typeface="Agency FB" pitchFamily="34" charset="0"/>
              </a:rPr>
              <a:t>ini</a:t>
            </a:r>
            <a:r>
              <a:rPr lang="en-US" dirty="0" smtClean="0">
                <a:latin typeface="Agency FB" pitchFamily="34" charset="0"/>
              </a:rPr>
              <a:t> </a:t>
            </a:r>
            <a:r>
              <a:rPr lang="en-US" dirty="0" err="1" smtClean="0">
                <a:latin typeface="Agency FB" pitchFamily="34" charset="0"/>
              </a:rPr>
              <a:t>juga</a:t>
            </a:r>
            <a:r>
              <a:rPr lang="en-US" dirty="0" smtClean="0">
                <a:latin typeface="Agency FB" pitchFamily="34" charset="0"/>
              </a:rPr>
              <a:t> </a:t>
            </a:r>
            <a:r>
              <a:rPr lang="en-US" dirty="0" err="1" smtClean="0">
                <a:latin typeface="Agency FB" pitchFamily="34" charset="0"/>
              </a:rPr>
              <a:t>berguna</a:t>
            </a:r>
            <a:r>
              <a:rPr lang="en-US" dirty="0" smtClean="0">
                <a:latin typeface="Agency FB" pitchFamily="34" charset="0"/>
              </a:rPr>
              <a:t> </a:t>
            </a:r>
            <a:r>
              <a:rPr lang="en-US" dirty="0" err="1" smtClean="0">
                <a:latin typeface="Agency FB" pitchFamily="34" charset="0"/>
              </a:rPr>
              <a:t>untuk</a:t>
            </a:r>
            <a:r>
              <a:rPr lang="en-US" dirty="0" smtClean="0">
                <a:latin typeface="Agency FB" pitchFamily="34" charset="0"/>
              </a:rPr>
              <a:t> </a:t>
            </a:r>
            <a:r>
              <a:rPr lang="en-US" dirty="0" err="1" smtClean="0">
                <a:latin typeface="Agency FB" pitchFamily="34" charset="0"/>
              </a:rPr>
              <a:t>meneliti</a:t>
            </a:r>
            <a:r>
              <a:rPr lang="en-US" dirty="0" smtClean="0">
                <a:latin typeface="Agency FB" pitchFamily="34" charset="0"/>
              </a:rPr>
              <a:t> pos-pos </a:t>
            </a:r>
            <a:r>
              <a:rPr lang="en-US" dirty="0" err="1" smtClean="0">
                <a:latin typeface="Agency FB" pitchFamily="34" charset="0"/>
              </a:rPr>
              <a:t>tertentu</a:t>
            </a:r>
            <a:r>
              <a:rPr lang="en-US" dirty="0" smtClean="0">
                <a:latin typeface="Agency FB" pitchFamily="34" charset="0"/>
              </a:rPr>
              <a:t> </a:t>
            </a:r>
            <a:r>
              <a:rPr lang="en-US" dirty="0" err="1" smtClean="0">
                <a:latin typeface="Agency FB" pitchFamily="34" charset="0"/>
              </a:rPr>
              <a:t>seperti</a:t>
            </a:r>
            <a:r>
              <a:rPr lang="en-US" dirty="0" smtClean="0">
                <a:latin typeface="Agency FB" pitchFamily="34" charset="0"/>
              </a:rPr>
              <a:t> </a:t>
            </a:r>
            <a:r>
              <a:rPr lang="en-US" dirty="0" err="1" smtClean="0">
                <a:latin typeface="Agency FB" pitchFamily="34" charset="0"/>
              </a:rPr>
              <a:t>dalam</a:t>
            </a:r>
            <a:r>
              <a:rPr lang="en-US" dirty="0" smtClean="0">
                <a:latin typeface="Agency FB" pitchFamily="34" charset="0"/>
              </a:rPr>
              <a:t> </a:t>
            </a:r>
            <a:r>
              <a:rPr lang="en-US" dirty="0" err="1" smtClean="0">
                <a:latin typeface="Agency FB" pitchFamily="34" charset="0"/>
              </a:rPr>
              <a:t>menilai</a:t>
            </a:r>
            <a:r>
              <a:rPr lang="en-US" dirty="0" smtClean="0">
                <a:latin typeface="Agency FB" pitchFamily="34" charset="0"/>
              </a:rPr>
              <a:t> </a:t>
            </a:r>
            <a:r>
              <a:rPr lang="en-US" dirty="0" err="1" smtClean="0">
                <a:latin typeface="Agency FB" pitchFamily="34" charset="0"/>
              </a:rPr>
              <a:t>likuiditas</a:t>
            </a:r>
            <a:r>
              <a:rPr lang="en-US" dirty="0" smtClean="0">
                <a:latin typeface="Agency FB" pitchFamily="34" charset="0"/>
              </a:rPr>
              <a:t> </a:t>
            </a:r>
            <a:r>
              <a:rPr lang="en-US" dirty="0" err="1" smtClean="0">
                <a:latin typeface="Agency FB" pitchFamily="34" charset="0"/>
              </a:rPr>
              <a:t>aset</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 </a:t>
            </a:r>
            <a:r>
              <a:rPr lang="en-US" dirty="0" err="1" smtClean="0">
                <a:latin typeface="Agency FB" pitchFamily="34" charset="0"/>
              </a:rPr>
              <a:t>sehingga</a:t>
            </a:r>
            <a:r>
              <a:rPr lang="en-US" dirty="0" smtClean="0">
                <a:latin typeface="Agency FB" pitchFamily="34" charset="0"/>
              </a:rPr>
              <a:t> </a:t>
            </a:r>
            <a:r>
              <a:rPr lang="en-US" dirty="0" err="1" smtClean="0">
                <a:latin typeface="Agency FB" pitchFamily="34" charset="0"/>
              </a:rPr>
              <a:t>diketahui</a:t>
            </a:r>
            <a:r>
              <a:rPr lang="en-US" dirty="0" smtClean="0">
                <a:latin typeface="Agency FB" pitchFamily="34" charset="0"/>
              </a:rPr>
              <a:t> </a:t>
            </a:r>
            <a:r>
              <a:rPr lang="en-US" dirty="0" err="1" smtClean="0">
                <a:latin typeface="Agency FB" pitchFamily="34" charset="0"/>
              </a:rPr>
              <a:t>berapa</a:t>
            </a:r>
            <a:r>
              <a:rPr lang="en-US" dirty="0" smtClean="0">
                <a:latin typeface="Agency FB" pitchFamily="34" charset="0"/>
              </a:rPr>
              <a:t> </a:t>
            </a:r>
            <a:r>
              <a:rPr lang="en-US" dirty="0" err="1" smtClean="0">
                <a:latin typeface="Agency FB" pitchFamily="34" charset="0"/>
              </a:rPr>
              <a:t>proporsi</a:t>
            </a:r>
            <a:r>
              <a:rPr lang="en-US" dirty="0" smtClean="0">
                <a:latin typeface="Agency FB" pitchFamily="34" charset="0"/>
              </a:rPr>
              <a:t> </a:t>
            </a:r>
            <a:r>
              <a:rPr lang="en-US" dirty="0" err="1" smtClean="0">
                <a:latin typeface="Agency FB" pitchFamily="34" charset="0"/>
              </a:rPr>
              <a:t>aset</a:t>
            </a:r>
            <a:r>
              <a:rPr lang="en-US" dirty="0" smtClean="0">
                <a:latin typeface="Agency FB" pitchFamily="34" charset="0"/>
              </a:rPr>
              <a:t> </a:t>
            </a:r>
            <a:r>
              <a:rPr lang="en-US" dirty="0" err="1" smtClean="0">
                <a:latin typeface="Agency FB" pitchFamily="34" charset="0"/>
              </a:rPr>
              <a:t>lancar</a:t>
            </a:r>
            <a:r>
              <a:rPr lang="en-US" dirty="0" smtClean="0">
                <a:latin typeface="Agency FB" pitchFamily="34" charset="0"/>
              </a:rPr>
              <a:t>.  </a:t>
            </a:r>
            <a:r>
              <a:rPr lang="en-US" dirty="0" err="1" smtClean="0">
                <a:latin typeface="Agency FB" pitchFamily="34" charset="0"/>
              </a:rPr>
              <a:t>Kemudian</a:t>
            </a:r>
            <a:r>
              <a:rPr lang="en-US" dirty="0" smtClean="0">
                <a:latin typeface="Agency FB" pitchFamily="34" charset="0"/>
              </a:rPr>
              <a:t> </a:t>
            </a:r>
            <a:r>
              <a:rPr lang="en-US" dirty="0" err="1" smtClean="0">
                <a:latin typeface="Agency FB" pitchFamily="34" charset="0"/>
              </a:rPr>
              <a:t>pada</a:t>
            </a:r>
            <a:r>
              <a:rPr lang="en-US" dirty="0" smtClean="0">
                <a:latin typeface="Agency FB" pitchFamily="34" charset="0"/>
              </a:rPr>
              <a:t> </a:t>
            </a:r>
            <a:r>
              <a:rPr lang="en-US" dirty="0" err="1" smtClean="0">
                <a:latin typeface="Agency FB" pitchFamily="34" charset="0"/>
              </a:rPr>
              <a:t>laporan</a:t>
            </a:r>
            <a:r>
              <a:rPr lang="en-US" dirty="0" smtClean="0">
                <a:latin typeface="Agency FB" pitchFamily="34" charset="0"/>
              </a:rPr>
              <a:t> </a:t>
            </a:r>
            <a:r>
              <a:rPr lang="en-US" dirty="0" err="1" smtClean="0">
                <a:latin typeface="Agency FB" pitchFamily="34" charset="0"/>
              </a:rPr>
              <a:t>laba</a:t>
            </a:r>
            <a:r>
              <a:rPr lang="en-US" dirty="0" smtClean="0">
                <a:latin typeface="Agency FB" pitchFamily="34" charset="0"/>
              </a:rPr>
              <a:t> </a:t>
            </a:r>
            <a:r>
              <a:rPr lang="en-US" dirty="0" err="1" smtClean="0">
                <a:latin typeface="Agency FB" pitchFamily="34" charset="0"/>
              </a:rPr>
              <a:t>rugi</a:t>
            </a:r>
            <a:r>
              <a:rPr lang="en-US" dirty="0" smtClean="0">
                <a:latin typeface="Agency FB" pitchFamily="34" charset="0"/>
              </a:rPr>
              <a:t> </a:t>
            </a:r>
            <a:r>
              <a:rPr lang="en-US" dirty="0" err="1" smtClean="0">
                <a:latin typeface="Agency FB" pitchFamily="34" charset="0"/>
              </a:rPr>
              <a:t>dapat</a:t>
            </a:r>
            <a:r>
              <a:rPr lang="en-US" dirty="0" smtClean="0">
                <a:latin typeface="Agency FB" pitchFamily="34" charset="0"/>
              </a:rPr>
              <a:t> </a:t>
            </a:r>
            <a:r>
              <a:rPr lang="en-US" dirty="0" err="1" smtClean="0">
                <a:latin typeface="Agency FB" pitchFamily="34" charset="0"/>
              </a:rPr>
              <a:t>diketahui</a:t>
            </a:r>
            <a:r>
              <a:rPr lang="en-US" dirty="0" smtClean="0">
                <a:latin typeface="Agency FB" pitchFamily="34" charset="0"/>
              </a:rPr>
              <a:t>, </a:t>
            </a:r>
            <a:r>
              <a:rPr lang="en-US" dirty="0" err="1" smtClean="0">
                <a:latin typeface="Agency FB" pitchFamily="34" charset="0"/>
              </a:rPr>
              <a:t>berapa</a:t>
            </a:r>
            <a:r>
              <a:rPr lang="en-US" dirty="0" smtClean="0">
                <a:latin typeface="Agency FB" pitchFamily="34" charset="0"/>
              </a:rPr>
              <a:t> </a:t>
            </a:r>
            <a:r>
              <a:rPr lang="en-US" dirty="0" err="1" smtClean="0">
                <a:latin typeface="Agency FB" pitchFamily="34" charset="0"/>
              </a:rPr>
              <a:t>persen</a:t>
            </a:r>
            <a:r>
              <a:rPr lang="en-US" dirty="0" smtClean="0">
                <a:latin typeface="Agency FB" pitchFamily="34" charset="0"/>
              </a:rPr>
              <a:t> </a:t>
            </a:r>
            <a:r>
              <a:rPr lang="en-US" dirty="0" err="1" smtClean="0">
                <a:latin typeface="Agency FB" pitchFamily="34" charset="0"/>
              </a:rPr>
              <a:t>dari</a:t>
            </a:r>
            <a:r>
              <a:rPr lang="en-US" dirty="0" smtClean="0">
                <a:latin typeface="Agency FB" pitchFamily="34" charset="0"/>
              </a:rPr>
              <a:t> </a:t>
            </a:r>
            <a:r>
              <a:rPr lang="en-US" dirty="0" err="1" smtClean="0">
                <a:latin typeface="Agency FB" pitchFamily="34" charset="0"/>
              </a:rPr>
              <a:t>penjualan</a:t>
            </a:r>
            <a:r>
              <a:rPr lang="en-US" dirty="0" smtClean="0">
                <a:latin typeface="Agency FB" pitchFamily="34" charset="0"/>
              </a:rPr>
              <a:t> yang </a:t>
            </a:r>
            <a:r>
              <a:rPr lang="en-US" dirty="0" err="1" smtClean="0">
                <a:latin typeface="Agency FB" pitchFamily="34" charset="0"/>
              </a:rPr>
              <a:t>diwakili</a:t>
            </a:r>
            <a:r>
              <a:rPr lang="en-US" dirty="0" smtClean="0">
                <a:latin typeface="Agency FB" pitchFamily="34" charset="0"/>
              </a:rPr>
              <a:t> </a:t>
            </a:r>
            <a:r>
              <a:rPr lang="en-US" dirty="0" err="1" smtClean="0">
                <a:latin typeface="Agency FB" pitchFamily="34" charset="0"/>
              </a:rPr>
              <a:t>oleh</a:t>
            </a:r>
            <a:r>
              <a:rPr lang="en-US" dirty="0" smtClean="0">
                <a:latin typeface="Agency FB" pitchFamily="34" charset="0"/>
              </a:rPr>
              <a:t> </a:t>
            </a:r>
            <a:r>
              <a:rPr lang="en-US" dirty="0" err="1" smtClean="0">
                <a:latin typeface="Agency FB" pitchFamily="34" charset="0"/>
              </a:rPr>
              <a:t>tiap-tiap</a:t>
            </a:r>
            <a:r>
              <a:rPr lang="en-US" dirty="0" smtClean="0">
                <a:latin typeface="Agency FB" pitchFamily="34" charset="0"/>
              </a:rPr>
              <a:t> pos </a:t>
            </a:r>
            <a:r>
              <a:rPr lang="en-US" dirty="0" err="1" smtClean="0">
                <a:latin typeface="Agency FB" pitchFamily="34" charset="0"/>
              </a:rPr>
              <a:t>beban</a:t>
            </a:r>
            <a:r>
              <a:rPr lang="en-US" dirty="0" smtClean="0">
                <a:latin typeface="Agency FB" pitchFamily="34" charset="0"/>
              </a:rPr>
              <a:t>.</a:t>
            </a:r>
            <a:endParaRPr lang="en-US" dirty="0">
              <a:latin typeface="Agency FB"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00364" y="6034094"/>
            <a:ext cx="5929354" cy="823906"/>
          </a:xfrm>
        </p:spPr>
        <p:txBody>
          <a:bodyPr>
            <a:normAutofit/>
          </a:bodyPr>
          <a:lstStyle/>
          <a:p>
            <a:r>
              <a:rPr lang="id-ID" dirty="0" smtClean="0">
                <a:solidFill>
                  <a:srgbClr val="C00000"/>
                </a:solidFill>
              </a:rPr>
              <a:t>Hasbiana Dalimunthe SE. M.Ak</a:t>
            </a:r>
            <a:endParaRPr lang="id-ID" dirty="0">
              <a:solidFill>
                <a:srgbClr val="C00000"/>
              </a:solidFill>
            </a:endParaRPr>
          </a:p>
        </p:txBody>
      </p:sp>
      <p:sp>
        <p:nvSpPr>
          <p:cNvPr id="2" name="Title 1"/>
          <p:cNvSpPr>
            <a:spLocks noGrp="1"/>
          </p:cNvSpPr>
          <p:nvPr>
            <p:ph type="ctrTitle"/>
          </p:nvPr>
        </p:nvSpPr>
        <p:spPr>
          <a:solidFill>
            <a:srgbClr val="00B050"/>
          </a:solidFill>
        </p:spPr>
        <p:txBody>
          <a:bodyPr/>
          <a:lstStyle/>
          <a:p>
            <a:r>
              <a:rPr lang="id-ID" dirty="0" smtClean="0">
                <a:solidFill>
                  <a:schemeClr val="tx1"/>
                </a:solidFill>
                <a:latin typeface="Algerian" pitchFamily="82" charset="0"/>
              </a:rPr>
              <a:t>Analisis  rasio</a:t>
            </a:r>
            <a:endParaRPr lang="id-ID" dirty="0">
              <a:solidFill>
                <a:schemeClr val="tx1"/>
              </a:solidFill>
              <a:latin typeface="Algerian" pitchFamily="8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F0"/>
          </a:solidFill>
          <a:ln>
            <a:solidFill>
              <a:srgbClr val="00B0F0"/>
            </a:solidFill>
          </a:ln>
        </p:spPr>
        <p:txBody>
          <a:bodyPr/>
          <a:lstStyle/>
          <a:p>
            <a:r>
              <a:rPr lang="id-ID" b="1" dirty="0" smtClean="0">
                <a:solidFill>
                  <a:schemeClr val="bg1"/>
                </a:solidFill>
                <a:latin typeface="Algerian" pitchFamily="82" charset="0"/>
              </a:rPr>
              <a:t>definisi</a:t>
            </a:r>
            <a:endParaRPr lang="id-ID" b="1" dirty="0">
              <a:solidFill>
                <a:schemeClr val="bg1"/>
              </a:solidFill>
              <a:latin typeface="Algerian" pitchFamily="82" charset="0"/>
            </a:endParaRPr>
          </a:p>
        </p:txBody>
      </p:sp>
      <p:sp>
        <p:nvSpPr>
          <p:cNvPr id="3" name="Content Placeholder 2"/>
          <p:cNvSpPr>
            <a:spLocks noGrp="1"/>
          </p:cNvSpPr>
          <p:nvPr>
            <p:ph sz="quarter" idx="1"/>
          </p:nvPr>
        </p:nvSpPr>
        <p:spPr/>
        <p:txBody>
          <a:bodyPr>
            <a:normAutofit fontScale="92500" lnSpcReduction="20000"/>
          </a:bodyPr>
          <a:lstStyle/>
          <a:p>
            <a:pPr algn="ctr">
              <a:buNone/>
            </a:pPr>
            <a:r>
              <a:rPr lang="id-ID" dirty="0" smtClean="0"/>
              <a:t>Analisis Rasio adalah suatu angka yang menunjukkan hubungan antara unsur-unsur dalam laporan keuangan</a:t>
            </a:r>
          </a:p>
          <a:p>
            <a:pPr algn="ctr">
              <a:buNone/>
            </a:pPr>
            <a:endParaRPr lang="id-ID" dirty="0" smtClean="0"/>
          </a:p>
          <a:p>
            <a:pPr algn="ctr">
              <a:buNone/>
            </a:pPr>
            <a:r>
              <a:rPr lang="id-ID" dirty="0" smtClean="0"/>
              <a:t>Berdasarkan sumber datanya, rasio dapat dibedakan menjadi :</a:t>
            </a:r>
          </a:p>
          <a:p>
            <a:pPr marL="514350" indent="-514350" algn="ctr">
              <a:buAutoNum type="alphaLcPeriod"/>
            </a:pPr>
            <a:r>
              <a:rPr lang="id-ID" dirty="0" smtClean="0"/>
              <a:t>Rasio-rasio neraca yaitu rasio-rasio yang datanya berasal dari pos-pos yang berada dalam neraca</a:t>
            </a:r>
          </a:p>
          <a:p>
            <a:pPr marL="514350" indent="-514350" algn="ctr">
              <a:buAutoNum type="alphaLcPeriod"/>
            </a:pPr>
            <a:r>
              <a:rPr lang="id-ID" dirty="0" smtClean="0"/>
              <a:t>Rasio-rasio laba-rugi komprehensif yaitu rasio-rasio yang datanya berasal dari pos-pos yang berada dalam laba-rugi komprehensif</a:t>
            </a:r>
          </a:p>
          <a:p>
            <a:pPr marL="514350" indent="-514350" algn="ctr">
              <a:buAutoNum type="alphaLcPeriod"/>
            </a:pPr>
            <a:r>
              <a:rPr lang="id-ID" dirty="0" smtClean="0"/>
              <a:t>Rasio-rasio antarlaporan yaitu gabungan dari pos-pos yang terdapat di neraca dan laba-rugi</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255</TotalTime>
  <Words>709</Words>
  <Application>Microsoft Office PowerPoint</Application>
  <PresentationFormat>On-screen Show (4:3)</PresentationFormat>
  <Paragraphs>98</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Alat analisis laporan keuangan</vt:lpstr>
      <vt:lpstr>Slide 2</vt:lpstr>
      <vt:lpstr>Slide 3</vt:lpstr>
      <vt:lpstr>Alat analisis laporan keuangan</vt:lpstr>
      <vt:lpstr>Analisis Laporan Keuangan Komparatif</vt:lpstr>
      <vt:lpstr>Analisis Laporan Keuangan Common-Size</vt:lpstr>
      <vt:lpstr>Analisis laporan keuangan common-size</vt:lpstr>
      <vt:lpstr>Analisis  rasio</vt:lpstr>
      <vt:lpstr>definisi</vt:lpstr>
      <vt:lpstr>definisi</vt:lpstr>
      <vt:lpstr>ANALISIS RASIO</vt:lpstr>
      <vt:lpstr>Analisis kredit (Risiko)</vt:lpstr>
      <vt:lpstr>Analisis strukur modal dan solvabilitas </vt:lpstr>
      <vt:lpstr>Analisis strukur modal dan solvabilitas </vt:lpstr>
      <vt:lpstr>Analisis pengembalian investasi</vt:lpstr>
      <vt:lpstr>Analisis kinerja operasi</vt:lpstr>
      <vt:lpstr>Analisis kinerja operasi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rasio</dc:title>
  <dc:creator>A C E R</dc:creator>
  <cp:lastModifiedBy>A C E R</cp:lastModifiedBy>
  <cp:revision>25</cp:revision>
  <dcterms:created xsi:type="dcterms:W3CDTF">2016-10-02T11:33:57Z</dcterms:created>
  <dcterms:modified xsi:type="dcterms:W3CDTF">2016-12-21T05:46:45Z</dcterms:modified>
</cp:coreProperties>
</file>