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9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26D3ABB-A70E-4CA8-B30B-8E6E368D3098}" type="datetimeFigureOut">
              <a:rPr lang="id-ID" smtClean="0"/>
              <a:pPr/>
              <a:t>14/11/2016</a:t>
            </a:fld>
            <a:endParaRPr lang="id-ID"/>
          </a:p>
        </p:txBody>
      </p:sp>
      <p:sp>
        <p:nvSpPr>
          <p:cNvPr id="17" name="Footer Placeholder 16"/>
          <p:cNvSpPr>
            <a:spLocks noGrp="1"/>
          </p:cNvSpPr>
          <p:nvPr>
            <p:ph type="ftr" sz="quarter" idx="11"/>
          </p:nvPr>
        </p:nvSpPr>
        <p:spPr>
          <a:xfrm>
            <a:off x="5410200" y="4205288"/>
            <a:ext cx="1295400" cy="457200"/>
          </a:xfrm>
        </p:spPr>
        <p:txBody>
          <a:bodyPr/>
          <a:lstStyle/>
          <a:p>
            <a:endParaRPr lang="id-ID"/>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2795794-166F-4E0A-B34D-30C7E5DACC5A}"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26D3ABB-A70E-4CA8-B30B-8E6E368D3098}" type="datetimeFigureOut">
              <a:rPr lang="id-ID" smtClean="0"/>
              <a:pPr/>
              <a:t>14/11/2016</a:t>
            </a:fld>
            <a:endParaRPr lang="id-ID"/>
          </a:p>
        </p:txBody>
      </p:sp>
      <p:sp>
        <p:nvSpPr>
          <p:cNvPr id="27" name="Slide Number Placeholder 26"/>
          <p:cNvSpPr>
            <a:spLocks noGrp="1"/>
          </p:cNvSpPr>
          <p:nvPr>
            <p:ph type="sldNum" sz="quarter" idx="11"/>
          </p:nvPr>
        </p:nvSpPr>
        <p:spPr/>
        <p:txBody>
          <a:bodyPr rtlCol="0"/>
          <a:lstStyle/>
          <a:p>
            <a:fld id="{A2795794-166F-4E0A-B34D-30C7E5DACC5A}" type="slidenum">
              <a:rPr lang="id-ID" smtClean="0"/>
              <a:pPr/>
              <a:t>‹#›</a:t>
            </a:fld>
            <a:endParaRPr lang="id-ID"/>
          </a:p>
        </p:txBody>
      </p:sp>
      <p:sp>
        <p:nvSpPr>
          <p:cNvPr id="28" name="Footer Placeholder 27"/>
          <p:cNvSpPr>
            <a:spLocks noGrp="1"/>
          </p:cNvSpPr>
          <p:nvPr>
            <p:ph type="ftr" sz="quarter" idx="12"/>
          </p:nvPr>
        </p:nvSpPr>
        <p:spPr/>
        <p:txBody>
          <a:bodyPr rtlCol="0"/>
          <a:lstStyle/>
          <a:p>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26D3ABB-A70E-4CA8-B30B-8E6E368D3098}" type="datetimeFigureOut">
              <a:rPr lang="id-ID" smtClean="0"/>
              <a:pPr/>
              <a:t>14/11/2016</a:t>
            </a:fld>
            <a:endParaRPr lang="id-ID"/>
          </a:p>
        </p:txBody>
      </p:sp>
      <p:sp>
        <p:nvSpPr>
          <p:cNvPr id="4" name="Footer Placeholder 3"/>
          <p:cNvSpPr>
            <a:spLocks noGrp="1"/>
          </p:cNvSpPr>
          <p:nvPr>
            <p:ph type="ftr" sz="quarter" idx="11"/>
          </p:nvPr>
        </p:nvSpPr>
        <p:spPr>
          <a:xfrm>
            <a:off x="5257800" y="612648"/>
            <a:ext cx="1325880" cy="457200"/>
          </a:xfrm>
        </p:spPr>
        <p:txBody>
          <a:bodyPr/>
          <a:lstStyle/>
          <a:p>
            <a:endParaRPr lang="id-ID"/>
          </a:p>
        </p:txBody>
      </p:sp>
      <p:sp>
        <p:nvSpPr>
          <p:cNvPr id="5" name="Slide Number Placeholder 4"/>
          <p:cNvSpPr>
            <a:spLocks noGrp="1"/>
          </p:cNvSpPr>
          <p:nvPr>
            <p:ph type="sldNum" sz="quarter" idx="12"/>
          </p:nvPr>
        </p:nvSpPr>
        <p:spPr>
          <a:xfrm>
            <a:off x="8174736" y="2272"/>
            <a:ext cx="762000" cy="365760"/>
          </a:xfrm>
        </p:spPr>
        <p:txBody>
          <a:bodyPr/>
          <a:lstStyle/>
          <a:p>
            <a:fld id="{A2795794-166F-4E0A-B34D-30C7E5DACC5A}"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6D3ABB-A70E-4CA8-B30B-8E6E368D3098}" type="datetimeFigureOut">
              <a:rPr lang="id-ID" smtClean="0"/>
              <a:pPr/>
              <a:t>14/11/2016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2795794-166F-4E0A-B34D-30C7E5DACC5A}"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26D3ABB-A70E-4CA8-B30B-8E6E368D3098}" type="datetimeFigureOut">
              <a:rPr lang="id-ID" smtClean="0"/>
              <a:pPr/>
              <a:t>14/11/2016</a:t>
            </a:fld>
            <a:endParaRPr lang="id-ID"/>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d-ID"/>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2795794-166F-4E0A-B34D-30C7E5DACC5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0"/>
            <a:ext cx="8458200" cy="1470025"/>
          </a:xfrm>
        </p:spPr>
        <p:txBody>
          <a:bodyPr/>
          <a:lstStyle/>
          <a:p>
            <a:r>
              <a:rPr lang="id-ID" dirty="0" smtClean="0"/>
              <a:t>ANALISIS AKTIVITAS INVESTASI</a:t>
            </a:r>
            <a:endParaRPr lang="id-ID" dirty="0"/>
          </a:p>
        </p:txBody>
      </p:sp>
      <p:sp>
        <p:nvSpPr>
          <p:cNvPr id="3" name="Subtitle 2"/>
          <p:cNvSpPr>
            <a:spLocks noGrp="1"/>
          </p:cNvSpPr>
          <p:nvPr>
            <p:ph type="subTitle" idx="1"/>
          </p:nvPr>
        </p:nvSpPr>
        <p:spPr>
          <a:xfrm>
            <a:off x="428596" y="5981700"/>
            <a:ext cx="6715172" cy="1752600"/>
          </a:xfrm>
        </p:spPr>
        <p:txBody>
          <a:bodyPr/>
          <a:lstStyle/>
          <a:p>
            <a:r>
              <a:rPr lang="id-ID" dirty="0" smtClean="0">
                <a:solidFill>
                  <a:schemeClr val="accent2">
                    <a:lumMod val="50000"/>
                  </a:schemeClr>
                </a:solidFill>
              </a:rPr>
              <a:t>HASBIANA DALIMUNTHE  SE.M.Ak</a:t>
            </a:r>
            <a:endParaRPr lang="id-ID"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428604"/>
            <a:ext cx="8229600" cy="642942"/>
          </a:xfrm>
        </p:spPr>
        <p:txBody>
          <a:bodyPr>
            <a:normAutofit/>
          </a:bodyPr>
          <a:lstStyle/>
          <a:p>
            <a:r>
              <a:rPr lang="id-ID" sz="3200" dirty="0" smtClean="0">
                <a:solidFill>
                  <a:schemeClr val="accent2">
                    <a:lumMod val="50000"/>
                  </a:schemeClr>
                </a:solidFill>
                <a:latin typeface="Algerian" pitchFamily="82" charset="0"/>
              </a:rPr>
              <a:t>Pengenalan aset lancar</a:t>
            </a:r>
            <a:endParaRPr lang="id-ID" sz="3200" dirty="0">
              <a:solidFill>
                <a:schemeClr val="accent2">
                  <a:lumMod val="50000"/>
                </a:schemeClr>
              </a:solidFill>
              <a:latin typeface="Algerian" pitchFamily="82" charset="0"/>
            </a:endParaRPr>
          </a:p>
        </p:txBody>
      </p:sp>
      <p:sp>
        <p:nvSpPr>
          <p:cNvPr id="3" name="Content Placeholder 2"/>
          <p:cNvSpPr>
            <a:spLocks noGrp="1"/>
          </p:cNvSpPr>
          <p:nvPr>
            <p:ph idx="1"/>
          </p:nvPr>
        </p:nvSpPr>
        <p:spPr>
          <a:xfrm>
            <a:off x="214282" y="1142984"/>
            <a:ext cx="8715436" cy="5431552"/>
          </a:xfrm>
        </p:spPr>
        <p:txBody>
          <a:bodyPr>
            <a:normAutofit lnSpcReduction="10000"/>
          </a:bodyPr>
          <a:lstStyle/>
          <a:p>
            <a:pPr>
              <a:buNone/>
            </a:pPr>
            <a:r>
              <a:rPr lang="id-ID" dirty="0" smtClean="0">
                <a:solidFill>
                  <a:schemeClr val="accent2">
                    <a:lumMod val="75000"/>
                  </a:schemeClr>
                </a:solidFill>
              </a:rPr>
              <a:t>Pengelompokan aset :</a:t>
            </a:r>
          </a:p>
          <a:p>
            <a:pPr algn="just">
              <a:buClr>
                <a:srgbClr val="C00000"/>
              </a:buClr>
              <a:buFont typeface="Wingdings" pitchFamily="2" charset="2"/>
              <a:buChar char="q"/>
            </a:pPr>
            <a:r>
              <a:rPr lang="id-ID" dirty="0" smtClean="0">
                <a:solidFill>
                  <a:schemeClr val="accent2">
                    <a:lumMod val="75000"/>
                  </a:schemeClr>
                </a:solidFill>
              </a:rPr>
              <a:t> </a:t>
            </a:r>
            <a:r>
              <a:rPr lang="id-ID" dirty="0" smtClean="0"/>
              <a:t>Aset Lancar </a:t>
            </a:r>
            <a:r>
              <a:rPr lang="id-ID" i="1" dirty="0" smtClean="0">
                <a:solidFill>
                  <a:schemeClr val="accent2">
                    <a:lumMod val="50000"/>
                  </a:schemeClr>
                </a:solidFill>
              </a:rPr>
              <a:t>(current aset) </a:t>
            </a:r>
            <a:r>
              <a:rPr lang="id-ID" dirty="0" smtClean="0"/>
              <a:t>: sumber daya atau klaim atas sumber daya yang dapat langung diubah menjadi kas sepanjang siklus operasi perusahaan.</a:t>
            </a:r>
          </a:p>
          <a:p>
            <a:pPr algn="just">
              <a:buClr>
                <a:srgbClr val="C00000"/>
              </a:buClr>
              <a:buNone/>
            </a:pPr>
            <a:r>
              <a:rPr lang="id-ID" dirty="0" smtClean="0"/>
              <a:t>  	Golongan utama aset lancar: kas, setara kas, efek, piutang, derivatif, persediaan, dan beban diterima dimuka.</a:t>
            </a:r>
          </a:p>
          <a:p>
            <a:pPr algn="just">
              <a:buClr>
                <a:srgbClr val="C00000"/>
              </a:buClr>
              <a:buFont typeface="Wingdings" pitchFamily="2" charset="2"/>
              <a:buChar char="q"/>
            </a:pPr>
            <a:r>
              <a:rPr lang="id-ID" i="1" dirty="0" smtClean="0"/>
              <a:t> </a:t>
            </a:r>
            <a:r>
              <a:rPr lang="id-ID" dirty="0" smtClean="0"/>
              <a:t>Aset Tidak Lancar </a:t>
            </a:r>
            <a:r>
              <a:rPr lang="id-ID" i="1" dirty="0" smtClean="0">
                <a:solidFill>
                  <a:schemeClr val="accent2">
                    <a:lumMod val="50000"/>
                  </a:schemeClr>
                </a:solidFill>
              </a:rPr>
              <a:t>(fixed assets) </a:t>
            </a:r>
            <a:r>
              <a:rPr lang="id-ID" dirty="0" smtClean="0"/>
              <a:t>: sumber daya atau klaim atas sumber daya yang diharapkan dapat memberikan manfaat pada perusahaan selama periode melebihi periode kini.</a:t>
            </a:r>
          </a:p>
          <a:p>
            <a:pPr algn="just">
              <a:buClr>
                <a:srgbClr val="C00000"/>
              </a:buClr>
              <a:buNone/>
            </a:pPr>
            <a:r>
              <a:rPr lang="id-ID" i="1" dirty="0" smtClean="0"/>
              <a:t>	</a:t>
            </a:r>
            <a:r>
              <a:rPr lang="id-ID" dirty="0" smtClean="0"/>
              <a:t> Golongan utama aset lancar: properti, pabrik, peralatan dll.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229600" cy="785818"/>
          </a:xfrm>
        </p:spPr>
        <p:txBody>
          <a:bodyPr>
            <a:normAutofit/>
          </a:bodyPr>
          <a:lstStyle/>
          <a:p>
            <a:r>
              <a:rPr lang="id-ID" sz="3200" dirty="0" smtClean="0">
                <a:solidFill>
                  <a:schemeClr val="accent2">
                    <a:lumMod val="50000"/>
                  </a:schemeClr>
                </a:solidFill>
                <a:latin typeface="Algerian" pitchFamily="82" charset="0"/>
              </a:rPr>
              <a:t>Pengenalan aset lancar</a:t>
            </a:r>
            <a:endParaRPr lang="id-ID" sz="3200" dirty="0"/>
          </a:p>
        </p:txBody>
      </p:sp>
      <p:sp>
        <p:nvSpPr>
          <p:cNvPr id="3" name="Content Placeholder 2"/>
          <p:cNvSpPr>
            <a:spLocks noGrp="1"/>
          </p:cNvSpPr>
          <p:nvPr>
            <p:ph idx="1"/>
          </p:nvPr>
        </p:nvSpPr>
        <p:spPr>
          <a:xfrm>
            <a:off x="285720" y="1214422"/>
            <a:ext cx="8643998" cy="5360114"/>
          </a:xfrm>
        </p:spPr>
        <p:txBody>
          <a:bodyPr>
            <a:normAutofit fontScale="77500" lnSpcReduction="20000"/>
          </a:bodyPr>
          <a:lstStyle/>
          <a:p>
            <a:pPr>
              <a:buNone/>
            </a:pPr>
            <a:r>
              <a:rPr lang="id-ID" dirty="0" smtClean="0"/>
              <a:t>Aset Jangka Panjang :</a:t>
            </a:r>
          </a:p>
          <a:p>
            <a:r>
              <a:rPr lang="id-ID" dirty="0" smtClean="0"/>
              <a:t>Properti</a:t>
            </a:r>
          </a:p>
          <a:p>
            <a:r>
              <a:rPr lang="id-ID" dirty="0" smtClean="0"/>
              <a:t>Pabrik</a:t>
            </a:r>
          </a:p>
          <a:p>
            <a:r>
              <a:rPr lang="id-ID" dirty="0" smtClean="0"/>
              <a:t>Peralatan</a:t>
            </a:r>
          </a:p>
          <a:p>
            <a:r>
              <a:rPr lang="id-ID" dirty="0" smtClean="0"/>
              <a:t>Aset tak berwujud</a:t>
            </a:r>
          </a:p>
          <a:p>
            <a:r>
              <a:rPr lang="id-ID" dirty="0" smtClean="0"/>
              <a:t>Investasi</a:t>
            </a:r>
          </a:p>
          <a:p>
            <a:r>
              <a:rPr lang="id-ID" dirty="0" smtClean="0"/>
              <a:t>Beban-beban yang ditangguhkan</a:t>
            </a:r>
          </a:p>
          <a:p>
            <a:pPr>
              <a:buNone/>
            </a:pPr>
            <a:r>
              <a:rPr lang="id-ID" dirty="0" smtClean="0"/>
              <a:t>Aset Keuangan:</a:t>
            </a:r>
          </a:p>
          <a:p>
            <a:r>
              <a:rPr lang="id-ID" dirty="0" smtClean="0"/>
              <a:t>Efek (surat berharga, atau sekuritas)</a:t>
            </a:r>
          </a:p>
          <a:p>
            <a:r>
              <a:rPr lang="id-ID" dirty="0" smtClean="0"/>
              <a:t>Investasi</a:t>
            </a:r>
          </a:p>
          <a:p>
            <a:pPr algn="just">
              <a:buNone/>
            </a:pPr>
            <a:r>
              <a:rPr lang="id-ID" dirty="0" smtClean="0"/>
              <a:t>Aset keuangan ini dinilai pada nilai wajar (nilai pasar) dan diharapkan dapat memberikan imbal hasil yang setara dengan biaya modal yang telah disesuaikan dengan resiko mereka.</a:t>
            </a:r>
          </a:p>
          <a:p>
            <a:pPr algn="just">
              <a:buNone/>
            </a:pPr>
            <a:r>
              <a:rPr lang="id-ID" dirty="0" smtClean="0"/>
              <a:t>Aset Operasi: terdiri atas sebagian besar aset perusahaan. Aset ini dinilai pada biayanya dan merupakan aset operasi produktif  yang  diharapkan memberikan imbal hasil di atas laba normal.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8229600" cy="714380"/>
          </a:xfrm>
        </p:spPr>
        <p:txBody>
          <a:bodyPr/>
          <a:lstStyle/>
          <a:p>
            <a:pPr algn="ctr"/>
            <a:r>
              <a:rPr lang="id-ID" b="1" dirty="0" smtClean="0">
                <a:solidFill>
                  <a:schemeClr val="accent4">
                    <a:lumMod val="50000"/>
                  </a:schemeClr>
                </a:solidFill>
                <a:latin typeface="Agency FB" pitchFamily="34" charset="0"/>
              </a:rPr>
              <a:t>KAS DAN SETARA KAS</a:t>
            </a:r>
            <a:endParaRPr lang="id-ID" b="1" dirty="0">
              <a:solidFill>
                <a:schemeClr val="accent4">
                  <a:lumMod val="50000"/>
                </a:schemeClr>
              </a:solidFill>
              <a:latin typeface="Agency FB" pitchFamily="34" charset="0"/>
            </a:endParaRPr>
          </a:p>
        </p:txBody>
      </p:sp>
      <p:sp>
        <p:nvSpPr>
          <p:cNvPr id="3" name="Content Placeholder 2"/>
          <p:cNvSpPr>
            <a:spLocks noGrp="1"/>
          </p:cNvSpPr>
          <p:nvPr>
            <p:ph idx="1"/>
          </p:nvPr>
        </p:nvSpPr>
        <p:spPr>
          <a:xfrm>
            <a:off x="214282" y="1214422"/>
            <a:ext cx="8715436" cy="5360114"/>
          </a:xfrm>
        </p:spPr>
        <p:txBody>
          <a:bodyPr/>
          <a:lstStyle/>
          <a:p>
            <a:pPr>
              <a:buNone/>
            </a:pPr>
            <a:r>
              <a:rPr lang="id-ID" sz="3200" dirty="0" smtClean="0">
                <a:latin typeface="Agency FB" pitchFamily="34" charset="0"/>
              </a:rPr>
              <a:t>Definisi</a:t>
            </a:r>
          </a:p>
          <a:p>
            <a:pPr>
              <a:buClr>
                <a:schemeClr val="accent2">
                  <a:lumMod val="50000"/>
                </a:schemeClr>
              </a:buClr>
              <a:buFont typeface="Wingdings" pitchFamily="2" charset="2"/>
              <a:buChar char="Ø"/>
            </a:pPr>
            <a:r>
              <a:rPr lang="id-ID" sz="3200" dirty="0" smtClean="0">
                <a:latin typeface="Agency FB" pitchFamily="34" charset="0"/>
              </a:rPr>
              <a:t>Kas : aset yang paling likuid, mencakup mata uang, deposito dana, money order, dan cek.</a:t>
            </a:r>
          </a:p>
          <a:p>
            <a:pPr>
              <a:buClr>
                <a:schemeClr val="accent2">
                  <a:lumMod val="50000"/>
                </a:schemeClr>
              </a:buClr>
              <a:buFont typeface="Wingdings" pitchFamily="2" charset="2"/>
              <a:buChar char="Ø"/>
            </a:pPr>
            <a:r>
              <a:rPr lang="id-ID" sz="3200" dirty="0" smtClean="0">
                <a:latin typeface="Agency FB" pitchFamily="34" charset="0"/>
              </a:rPr>
              <a:t>Setara Kas : tergolong aset sangat lancar, investasi jangka pendek yang : (1) siap dikonversi menjadi kas</a:t>
            </a:r>
          </a:p>
          <a:p>
            <a:pPr algn="just">
              <a:buClr>
                <a:schemeClr val="accent2">
                  <a:lumMod val="50000"/>
                </a:schemeClr>
              </a:buClr>
              <a:buNone/>
            </a:pPr>
            <a:r>
              <a:rPr lang="id-ID" sz="3200" dirty="0" smtClean="0">
                <a:latin typeface="Agency FB" pitchFamily="34" charset="0"/>
              </a:rPr>
              <a:t>			    (2) hampir jatuh tempo sehingga resiko 		                  </a:t>
            </a:r>
          </a:p>
          <a:p>
            <a:pPr algn="just">
              <a:buClr>
                <a:schemeClr val="accent2">
                  <a:lumMod val="50000"/>
                </a:schemeClr>
              </a:buClr>
              <a:buNone/>
            </a:pPr>
            <a:r>
              <a:rPr lang="id-ID" sz="3200" dirty="0" smtClean="0">
                <a:latin typeface="Agency FB" pitchFamily="34" charset="0"/>
              </a:rPr>
              <a:t>                               perubahan harga yang disebabkan pergerakan </a:t>
            </a:r>
          </a:p>
          <a:p>
            <a:pPr algn="just">
              <a:buClr>
                <a:schemeClr val="accent2">
                  <a:lumMod val="50000"/>
                </a:schemeClr>
              </a:buClr>
              <a:buNone/>
            </a:pPr>
            <a:r>
              <a:rPr lang="id-ID" sz="3200" dirty="0" smtClean="0">
                <a:latin typeface="Agency FB" pitchFamily="34" charset="0"/>
              </a:rPr>
              <a:t>                               tingkat bunga hanya minimal</a:t>
            </a:r>
          </a:p>
          <a:p>
            <a:pPr algn="just">
              <a:buClr>
                <a:schemeClr val="accent2">
                  <a:lumMod val="50000"/>
                </a:schemeClr>
              </a:buClr>
              <a:buNone/>
            </a:pPr>
            <a:r>
              <a:rPr lang="id-ID" sz="3200" dirty="0" smtClean="0">
                <a:latin typeface="Agency FB" pitchFamily="34" charset="0"/>
              </a:rPr>
              <a:t>	contoh : treasury bill (surat berharga yang dikeluarkan oleh pemerintah AS), commersial paper, dan dana pasar uang. </a:t>
            </a:r>
            <a:endParaRPr lang="id-ID" sz="3200" dirty="0">
              <a:latin typeface="Agency FB"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229600" cy="714380"/>
          </a:xfrm>
        </p:spPr>
        <p:txBody>
          <a:bodyPr/>
          <a:lstStyle/>
          <a:p>
            <a:r>
              <a:rPr lang="id-ID" sz="3200" dirty="0" smtClean="0">
                <a:solidFill>
                  <a:schemeClr val="accent2">
                    <a:lumMod val="50000"/>
                  </a:schemeClr>
                </a:solidFill>
              </a:rPr>
              <a:t>Analisis Aset</a:t>
            </a:r>
            <a:endParaRPr lang="id-ID" sz="3200" dirty="0">
              <a:solidFill>
                <a:schemeClr val="accent2">
                  <a:lumMod val="50000"/>
                </a:schemeClr>
              </a:solidFill>
            </a:endParaRPr>
          </a:p>
        </p:txBody>
      </p:sp>
      <p:sp>
        <p:nvSpPr>
          <p:cNvPr id="3" name="Content Placeholder 2"/>
          <p:cNvSpPr>
            <a:spLocks noGrp="1"/>
          </p:cNvSpPr>
          <p:nvPr>
            <p:ph idx="1"/>
          </p:nvPr>
        </p:nvSpPr>
        <p:spPr>
          <a:xfrm>
            <a:off x="285720" y="1142984"/>
            <a:ext cx="8643998" cy="5431552"/>
          </a:xfrm>
        </p:spPr>
        <p:txBody>
          <a:bodyPr>
            <a:normAutofit fontScale="92500" lnSpcReduction="10000"/>
          </a:bodyPr>
          <a:lstStyle/>
          <a:p>
            <a:pPr algn="just">
              <a:buNone/>
            </a:pPr>
            <a:r>
              <a:rPr lang="id-ID" dirty="0" smtClean="0"/>
              <a:t>Dalam analisis aset konsep likuiditas sangat penting. Likuiditas memberikan fleksibilitas untuk memanfaatkan kondisi perubahan pasar dan untuk bereaksi terhadap tindakan strategis pesaing.</a:t>
            </a:r>
          </a:p>
          <a:p>
            <a:pPr algn="just">
              <a:buNone/>
            </a:pPr>
            <a:r>
              <a:rPr lang="id-ID" dirty="0" smtClean="0"/>
              <a:t>Likuiditas juga terkait dengan kemampuan perusahaan untuk memenuhi kewajiban saat jatuh tempo.</a:t>
            </a:r>
          </a:p>
          <a:p>
            <a:pPr algn="just">
              <a:buNone/>
            </a:pPr>
            <a:r>
              <a:rPr lang="id-ID" dirty="0" smtClean="0"/>
              <a:t>Analisis aset juga mempertimbangkan:</a:t>
            </a:r>
          </a:p>
          <a:p>
            <a:pPr algn="just">
              <a:buClr>
                <a:srgbClr val="C00000"/>
              </a:buClr>
              <a:buFont typeface="Wingdings" pitchFamily="2" charset="2"/>
              <a:buChar char="v"/>
            </a:pPr>
            <a:r>
              <a:rPr lang="id-ID" dirty="0" smtClean="0"/>
              <a:t> Sejauh mana setara kas diinvestasikan pada efek ekuitas, perusahaan dapat mengalami penurunan likuiditas jika nilai pasar dari efek invetasi tersebut turun.</a:t>
            </a:r>
          </a:p>
          <a:p>
            <a:pPr algn="just">
              <a:buClr>
                <a:srgbClr val="C00000"/>
              </a:buClr>
              <a:buFont typeface="Wingdings" pitchFamily="2" charset="2"/>
              <a:buChar char="v"/>
            </a:pPr>
            <a:r>
              <a:rPr lang="id-ID" dirty="0" smtClean="0"/>
              <a:t>Kas dan setara kas seringkali dibutuhkan sebagai saldo kompensasi untuk mendukung suatu perjanjian pinjaman atau jaminan utang.</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229600" cy="785818"/>
          </a:xfrm>
        </p:spPr>
        <p:txBody>
          <a:bodyPr>
            <a:normAutofit/>
          </a:bodyPr>
          <a:lstStyle/>
          <a:p>
            <a:pPr algn="ctr"/>
            <a:r>
              <a:rPr lang="id-ID" sz="3200" b="1" dirty="0" smtClean="0">
                <a:solidFill>
                  <a:schemeClr val="accent2">
                    <a:lumMod val="50000"/>
                  </a:schemeClr>
                </a:solidFill>
                <a:latin typeface="Agency FB" pitchFamily="34" charset="0"/>
              </a:rPr>
              <a:t>PIUTANG</a:t>
            </a:r>
            <a:endParaRPr lang="id-ID" sz="3200" b="1" dirty="0">
              <a:solidFill>
                <a:schemeClr val="accent2">
                  <a:lumMod val="50000"/>
                </a:schemeClr>
              </a:solidFill>
              <a:latin typeface="Agency FB" pitchFamily="34" charset="0"/>
            </a:endParaRPr>
          </a:p>
        </p:txBody>
      </p:sp>
      <p:sp>
        <p:nvSpPr>
          <p:cNvPr id="3" name="Content Placeholder 2"/>
          <p:cNvSpPr>
            <a:spLocks noGrp="1"/>
          </p:cNvSpPr>
          <p:nvPr>
            <p:ph idx="1"/>
          </p:nvPr>
        </p:nvSpPr>
        <p:spPr>
          <a:xfrm>
            <a:off x="214282" y="1142984"/>
            <a:ext cx="8715436" cy="5431552"/>
          </a:xfrm>
        </p:spPr>
        <p:txBody>
          <a:bodyPr>
            <a:normAutofit/>
          </a:bodyPr>
          <a:lstStyle/>
          <a:p>
            <a:pPr algn="just">
              <a:buNone/>
            </a:pPr>
            <a:r>
              <a:rPr lang="id-ID" sz="3200" dirty="0" smtClean="0">
                <a:solidFill>
                  <a:srgbClr val="002060"/>
                </a:solidFill>
                <a:latin typeface="Agency FB" pitchFamily="34" charset="0"/>
              </a:rPr>
              <a:t>Definisi</a:t>
            </a:r>
          </a:p>
          <a:p>
            <a:pPr algn="just">
              <a:buNone/>
            </a:pPr>
            <a:r>
              <a:rPr lang="id-ID" sz="3200" dirty="0" smtClean="0">
                <a:solidFill>
                  <a:srgbClr val="002060"/>
                </a:solidFill>
                <a:latin typeface="Agency FB" pitchFamily="34" charset="0"/>
              </a:rPr>
              <a:t>Piutang </a:t>
            </a:r>
            <a:r>
              <a:rPr lang="id-ID" sz="3200" i="1" dirty="0" smtClean="0">
                <a:solidFill>
                  <a:srgbClr val="002060"/>
                </a:solidFill>
                <a:latin typeface="Agency FB" pitchFamily="34" charset="0"/>
              </a:rPr>
              <a:t>(receivables) </a:t>
            </a:r>
            <a:r>
              <a:rPr lang="id-ID" sz="3200" dirty="0" smtClean="0">
                <a:solidFill>
                  <a:srgbClr val="002060"/>
                </a:solidFill>
                <a:latin typeface="Agency FB" pitchFamily="34" charset="0"/>
              </a:rPr>
              <a:t>merupakan nilai jatuh tempo yang berasal dari penjualan barang atau jasa atau dari pemberian pinjaman uang.</a:t>
            </a:r>
          </a:p>
          <a:p>
            <a:pPr algn="just">
              <a:buNone/>
            </a:pPr>
            <a:r>
              <a:rPr lang="id-ID" sz="3200" dirty="0" smtClean="0">
                <a:solidFill>
                  <a:srgbClr val="002060"/>
                </a:solidFill>
                <a:latin typeface="Agency FB" pitchFamily="34" charset="0"/>
              </a:rPr>
              <a:t>Kelompok Piutang:</a:t>
            </a:r>
          </a:p>
          <a:p>
            <a:pPr algn="just">
              <a:buNone/>
            </a:pPr>
            <a:r>
              <a:rPr lang="id-ID" sz="3200" dirty="0" smtClean="0">
                <a:solidFill>
                  <a:srgbClr val="002060"/>
                </a:solidFill>
                <a:latin typeface="Agency FB" pitchFamily="34" charset="0"/>
              </a:rPr>
              <a:t>* Piutang Usaha </a:t>
            </a:r>
            <a:r>
              <a:rPr lang="id-ID" sz="3200" i="1" dirty="0" smtClean="0">
                <a:solidFill>
                  <a:srgbClr val="002060"/>
                </a:solidFill>
                <a:latin typeface="Agency FB" pitchFamily="34" charset="0"/>
              </a:rPr>
              <a:t>(account receivable) </a:t>
            </a:r>
            <a:r>
              <a:rPr lang="id-ID" sz="3200" dirty="0" smtClean="0">
                <a:solidFill>
                  <a:srgbClr val="002060"/>
                </a:solidFill>
                <a:latin typeface="Agency FB" pitchFamily="34" charset="0"/>
              </a:rPr>
              <a:t>mengacu pada janji lisan untuk membayar yang berasal dari penjualan produk dan jasa secara kredit.</a:t>
            </a:r>
          </a:p>
          <a:p>
            <a:pPr algn="just">
              <a:buNone/>
            </a:pPr>
            <a:r>
              <a:rPr lang="id-ID" sz="3200" dirty="0" smtClean="0">
                <a:solidFill>
                  <a:srgbClr val="002060"/>
                </a:solidFill>
                <a:latin typeface="Agency FB" pitchFamily="34" charset="0"/>
              </a:rPr>
              <a:t>* Wesel Tagih (</a:t>
            </a:r>
            <a:r>
              <a:rPr lang="id-ID" sz="3200" i="1" dirty="0" smtClean="0">
                <a:solidFill>
                  <a:srgbClr val="002060"/>
                </a:solidFill>
                <a:latin typeface="Agency FB" pitchFamily="34" charset="0"/>
              </a:rPr>
              <a:t>notes</a:t>
            </a:r>
            <a:r>
              <a:rPr lang="id-ID" sz="3200" dirty="0" smtClean="0">
                <a:solidFill>
                  <a:srgbClr val="002060"/>
                </a:solidFill>
                <a:latin typeface="Agency FB" pitchFamily="34" charset="0"/>
              </a:rPr>
              <a:t> </a:t>
            </a:r>
            <a:r>
              <a:rPr lang="id-ID" sz="3200" i="1" dirty="0" smtClean="0">
                <a:solidFill>
                  <a:srgbClr val="002060"/>
                </a:solidFill>
                <a:latin typeface="Agency FB" pitchFamily="34" charset="0"/>
              </a:rPr>
              <a:t>receivable) </a:t>
            </a:r>
            <a:r>
              <a:rPr lang="id-ID" sz="3200" dirty="0" smtClean="0">
                <a:solidFill>
                  <a:srgbClr val="002060"/>
                </a:solidFill>
                <a:latin typeface="Agency FB" pitchFamily="34" charset="0"/>
              </a:rPr>
              <a:t>mengacu pada janji tertulis untuk membayar.</a:t>
            </a:r>
            <a:endParaRPr lang="id-ID" sz="3200" dirty="0">
              <a:solidFill>
                <a:srgbClr val="002060"/>
              </a:solidFill>
              <a:latin typeface="Agency FB"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00042"/>
            <a:ext cx="8229600" cy="642942"/>
          </a:xfrm>
        </p:spPr>
        <p:txBody>
          <a:bodyPr>
            <a:normAutofit fontScale="90000"/>
          </a:bodyPr>
          <a:lstStyle/>
          <a:p>
            <a:pPr algn="ctr"/>
            <a:r>
              <a:rPr lang="id-ID" b="1" dirty="0" smtClean="0">
                <a:solidFill>
                  <a:srgbClr val="002060"/>
                </a:solidFill>
                <a:latin typeface="Agency FB" pitchFamily="34" charset="0"/>
              </a:rPr>
              <a:t>PENILAIAN PIUTANG</a:t>
            </a:r>
            <a:endParaRPr lang="id-ID" b="1" dirty="0">
              <a:solidFill>
                <a:srgbClr val="002060"/>
              </a:solidFill>
              <a:latin typeface="Agency FB" pitchFamily="34" charset="0"/>
            </a:endParaRPr>
          </a:p>
        </p:txBody>
      </p:sp>
      <p:sp>
        <p:nvSpPr>
          <p:cNvPr id="3" name="Content Placeholder 2"/>
          <p:cNvSpPr>
            <a:spLocks noGrp="1"/>
          </p:cNvSpPr>
          <p:nvPr>
            <p:ph idx="1"/>
          </p:nvPr>
        </p:nvSpPr>
        <p:spPr>
          <a:xfrm>
            <a:off x="142844" y="1428736"/>
            <a:ext cx="8786874" cy="5145800"/>
          </a:xfrm>
        </p:spPr>
        <p:txBody>
          <a:bodyPr>
            <a:normAutofit/>
          </a:bodyPr>
          <a:lstStyle/>
          <a:p>
            <a:pPr algn="just">
              <a:buNone/>
            </a:pPr>
            <a:r>
              <a:rPr lang="id-ID" sz="3200" dirty="0" smtClean="0">
                <a:solidFill>
                  <a:srgbClr val="002060"/>
                </a:solidFill>
                <a:latin typeface="Agency FB" pitchFamily="34" charset="0"/>
              </a:rPr>
              <a:t>Analisis piutang berdampak terhadap posisi aset dan arus laba perusahaan yang saling terkait. Perusahaan mempunyai pengalaman tidak dapat menagih semua piutangnya. Kolektibilitas piutang satu kelompok hanya dapat diestimasi berdasarkan pengalaman masa lalu.</a:t>
            </a:r>
          </a:p>
          <a:p>
            <a:pPr algn="just">
              <a:buNone/>
            </a:pPr>
            <a:r>
              <a:rPr lang="id-ID" sz="3200" dirty="0" smtClean="0">
                <a:solidFill>
                  <a:srgbClr val="002060"/>
                </a:solidFill>
                <a:latin typeface="Agency FB" pitchFamily="34" charset="0"/>
              </a:rPr>
              <a:t>Resiko analisis ini adalah pengalaman masa lalu mungkin bukan alat prediksi yang layak atas kerugian masa depan, atau gagal mencerminkan kondisi terkini.  </a:t>
            </a:r>
            <a:endParaRPr lang="id-ID" sz="3200" dirty="0">
              <a:solidFill>
                <a:srgbClr val="002060"/>
              </a:solidFill>
              <a:latin typeface="Agency FB"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066800"/>
          </a:xfrm>
        </p:spPr>
        <p:txBody>
          <a:bodyPr>
            <a:normAutofit/>
          </a:bodyPr>
          <a:lstStyle/>
          <a:p>
            <a:pPr algn="ctr"/>
            <a:r>
              <a:rPr lang="id-ID" sz="3200" b="1" dirty="0" smtClean="0">
                <a:solidFill>
                  <a:srgbClr val="002060"/>
                </a:solidFill>
                <a:latin typeface="Agency FB" pitchFamily="34" charset="0"/>
              </a:rPr>
              <a:t>ANALISIS PIUTANG</a:t>
            </a:r>
            <a:endParaRPr lang="id-ID" sz="3200" b="1" dirty="0">
              <a:solidFill>
                <a:srgbClr val="002060"/>
              </a:solidFill>
              <a:latin typeface="Agency FB" pitchFamily="34" charset="0"/>
            </a:endParaRPr>
          </a:p>
        </p:txBody>
      </p:sp>
      <p:sp>
        <p:nvSpPr>
          <p:cNvPr id="3" name="Content Placeholder 2"/>
          <p:cNvSpPr>
            <a:spLocks noGrp="1"/>
          </p:cNvSpPr>
          <p:nvPr>
            <p:ph idx="1"/>
          </p:nvPr>
        </p:nvSpPr>
        <p:spPr>
          <a:xfrm>
            <a:off x="214282" y="1285860"/>
            <a:ext cx="8715436" cy="5288676"/>
          </a:xfrm>
        </p:spPr>
        <p:txBody>
          <a:bodyPr>
            <a:normAutofit lnSpcReduction="10000"/>
          </a:bodyPr>
          <a:lstStyle/>
          <a:p>
            <a:pPr algn="just">
              <a:buClr>
                <a:schemeClr val="accent2">
                  <a:lumMod val="50000"/>
                </a:schemeClr>
              </a:buClr>
              <a:buFont typeface="Wingdings" pitchFamily="2" charset="2"/>
              <a:buChar char="Ø"/>
            </a:pPr>
            <a:r>
              <a:rPr lang="id-ID" dirty="0" smtClean="0">
                <a:solidFill>
                  <a:schemeClr val="accent2">
                    <a:lumMod val="50000"/>
                  </a:schemeClr>
                </a:solidFill>
              </a:rPr>
              <a:t> </a:t>
            </a:r>
            <a:r>
              <a:rPr lang="id-ID" sz="2400" dirty="0" smtClean="0">
                <a:solidFill>
                  <a:schemeClr val="accent2">
                    <a:lumMod val="50000"/>
                  </a:schemeClr>
                </a:solidFill>
                <a:latin typeface="Arial" pitchFamily="34" charset="0"/>
                <a:cs typeface="Arial" pitchFamily="34" charset="0"/>
              </a:rPr>
              <a:t>Resiko Kolektibilitas : manajemen sering menggunakan pengalaman masa lalu hanya karena kondisi ekonomi dan industri sulit diprediksi.</a:t>
            </a:r>
          </a:p>
          <a:p>
            <a:pPr algn="just">
              <a:buClr>
                <a:schemeClr val="accent2">
                  <a:lumMod val="50000"/>
                </a:schemeClr>
              </a:buClr>
              <a:buNone/>
            </a:pPr>
            <a:r>
              <a:rPr lang="id-ID" sz="2400" dirty="0" smtClean="0">
                <a:solidFill>
                  <a:schemeClr val="accent2">
                    <a:lumMod val="50000"/>
                  </a:schemeClr>
                </a:solidFill>
                <a:latin typeface="Arial" pitchFamily="34" charset="0"/>
                <a:cs typeface="Arial" pitchFamily="34" charset="0"/>
              </a:rPr>
              <a:t>	Alat analisis untuk memeriksa kolektibilitas piutang:</a:t>
            </a:r>
          </a:p>
          <a:p>
            <a:pPr algn="just">
              <a:buClr>
                <a:schemeClr val="accent2">
                  <a:lumMod val="50000"/>
                </a:schemeClr>
              </a:buClr>
              <a:buNone/>
            </a:pPr>
            <a:r>
              <a:rPr lang="id-ID" sz="2400" dirty="0" smtClean="0">
                <a:solidFill>
                  <a:schemeClr val="accent2">
                    <a:lumMod val="50000"/>
                  </a:schemeClr>
                </a:solidFill>
                <a:latin typeface="Arial" pitchFamily="34" charset="0"/>
                <a:cs typeface="Arial" pitchFamily="34" charset="0"/>
              </a:rPr>
              <a:t># Membandingkan persentase piutang terhadap penjualan perusahaan pesaing dengan perusahaan yang sedang dianalisis</a:t>
            </a:r>
          </a:p>
          <a:p>
            <a:pPr algn="just">
              <a:buClr>
                <a:schemeClr val="accent2">
                  <a:lumMod val="50000"/>
                </a:schemeClr>
              </a:buClr>
              <a:buNone/>
            </a:pPr>
            <a:r>
              <a:rPr lang="id-ID" sz="2400" dirty="0" smtClean="0">
                <a:solidFill>
                  <a:schemeClr val="accent2">
                    <a:lumMod val="50000"/>
                  </a:schemeClr>
                </a:solidFill>
                <a:latin typeface="Arial" pitchFamily="34" charset="0"/>
                <a:cs typeface="Arial" pitchFamily="34" charset="0"/>
              </a:rPr>
              <a:t>#	Memeriksa konsentrasi pelanggan-resiko meningkat jika piutang terkonsentrasi pada satu atau sedikit pelanggan.</a:t>
            </a:r>
          </a:p>
          <a:p>
            <a:pPr algn="just">
              <a:buClr>
                <a:schemeClr val="accent2">
                  <a:lumMod val="50000"/>
                </a:schemeClr>
              </a:buClr>
              <a:buNone/>
            </a:pPr>
            <a:r>
              <a:rPr lang="id-ID" sz="2400" dirty="0" smtClean="0">
                <a:solidFill>
                  <a:schemeClr val="accent2">
                    <a:lumMod val="50000"/>
                  </a:schemeClr>
                </a:solidFill>
                <a:latin typeface="Arial" pitchFamily="34" charset="0"/>
                <a:cs typeface="Arial" pitchFamily="34" charset="0"/>
              </a:rPr>
              <a:t># Menghitung dan menyelidiki tren periode rata-rata kolektibilitas piutang dibandingkan dengan syarat kredit pelanggan untuk industri yang bersangkutan</a:t>
            </a:r>
          </a:p>
          <a:p>
            <a:pPr algn="just">
              <a:buClr>
                <a:schemeClr val="accent2">
                  <a:lumMod val="50000"/>
                </a:schemeClr>
              </a:buClr>
              <a:buNone/>
            </a:pPr>
            <a:r>
              <a:rPr lang="id-ID" sz="2400" dirty="0" smtClean="0">
                <a:solidFill>
                  <a:schemeClr val="accent2">
                    <a:lumMod val="50000"/>
                  </a:schemeClr>
                </a:solidFill>
                <a:latin typeface="Arial" pitchFamily="34" charset="0"/>
                <a:cs typeface="Arial" pitchFamily="34" charset="0"/>
              </a:rPr>
              <a:t># Menentukan bagian piutang yang merupakan pengalihan atau perpanjangan dari piutang atau wesel tagih masa lalu</a:t>
            </a:r>
            <a:endParaRPr lang="id-ID" sz="2400"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71480"/>
            <a:ext cx="8229600" cy="714380"/>
          </a:xfrm>
        </p:spPr>
        <p:txBody>
          <a:bodyPr>
            <a:normAutofit/>
          </a:bodyPr>
          <a:lstStyle/>
          <a:p>
            <a:pPr algn="ctr"/>
            <a:r>
              <a:rPr lang="id-ID" sz="3200" b="1" dirty="0" smtClean="0">
                <a:solidFill>
                  <a:srgbClr val="002060"/>
                </a:solidFill>
                <a:latin typeface="Agency FB" pitchFamily="34" charset="0"/>
              </a:rPr>
              <a:t>ANALISIS PIUTANG</a:t>
            </a:r>
            <a:endParaRPr lang="id-ID" sz="3200" dirty="0"/>
          </a:p>
        </p:txBody>
      </p:sp>
      <p:sp>
        <p:nvSpPr>
          <p:cNvPr id="3" name="Content Placeholder 2"/>
          <p:cNvSpPr>
            <a:spLocks noGrp="1"/>
          </p:cNvSpPr>
          <p:nvPr>
            <p:ph idx="1"/>
          </p:nvPr>
        </p:nvSpPr>
        <p:spPr>
          <a:xfrm>
            <a:off x="285720" y="1142984"/>
            <a:ext cx="8572560" cy="5431552"/>
          </a:xfrm>
        </p:spPr>
        <p:txBody>
          <a:bodyPr/>
          <a:lstStyle/>
          <a:p>
            <a:pPr>
              <a:buClr>
                <a:schemeClr val="accent2">
                  <a:lumMod val="50000"/>
                </a:schemeClr>
              </a:buClr>
              <a:buFont typeface="Wingdings" pitchFamily="2" charset="2"/>
              <a:buChar char="Ø"/>
            </a:pPr>
            <a:r>
              <a:rPr lang="id-ID" dirty="0" smtClean="0"/>
              <a:t> </a:t>
            </a:r>
            <a:r>
              <a:rPr lang="id-ID" sz="2400" dirty="0" smtClean="0"/>
              <a:t>Keaslian Piutang</a:t>
            </a:r>
          </a:p>
          <a:p>
            <a:pPr algn="just">
              <a:buClr>
                <a:schemeClr val="accent2">
                  <a:lumMod val="50000"/>
                </a:schemeClr>
              </a:buClr>
              <a:buNone/>
            </a:pPr>
            <a:r>
              <a:rPr lang="id-ID" sz="2400" dirty="0" smtClean="0"/>
              <a:t>		Deskripsi piutang dalam laporan keuangan atau catatan atas laporan keuangan biasanya tidak cukup untuk memberikan tingkat keandalan mengenai apakah piutang asli, jatuh tempo atau dapat ditagih. Faktor lain yang mempengaruhi keandalan piutang adalah hak pengembalian barang </a:t>
            </a:r>
            <a:r>
              <a:rPr lang="id-ID" sz="2400" i="1" dirty="0" smtClean="0"/>
              <a:t>(right of merchandise return).</a:t>
            </a:r>
          </a:p>
          <a:p>
            <a:pPr>
              <a:buClr>
                <a:schemeClr val="accent2">
                  <a:lumMod val="50000"/>
                </a:schemeClr>
              </a:buClr>
              <a:buFont typeface="Wingdings" pitchFamily="2" charset="2"/>
              <a:buChar char="Ø"/>
            </a:pPr>
            <a:r>
              <a:rPr lang="id-ID" sz="2400" dirty="0" smtClean="0"/>
              <a:t> Sekuritas Piutang</a:t>
            </a:r>
          </a:p>
          <a:p>
            <a:pPr>
              <a:buClr>
                <a:schemeClr val="accent2">
                  <a:lumMod val="50000"/>
                </a:schemeClr>
              </a:buClr>
              <a:buNone/>
            </a:pPr>
            <a:r>
              <a:rPr lang="id-ID" sz="2400" smtClean="0"/>
              <a:t>	Perusahaan menjual semua piutang pada pihak ketiga (anjak piutang) atau sekuritisasi.</a:t>
            </a:r>
            <a:endParaRPr lang="id-ID"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291</TotalTime>
  <Words>408</Words>
  <Application>Microsoft Office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Urban</vt:lpstr>
      <vt:lpstr>ANALISIS AKTIVITAS INVESTASI</vt:lpstr>
      <vt:lpstr>Pengenalan aset lancar</vt:lpstr>
      <vt:lpstr>Pengenalan aset lancar</vt:lpstr>
      <vt:lpstr>KAS DAN SETARA KAS</vt:lpstr>
      <vt:lpstr>Analisis Aset</vt:lpstr>
      <vt:lpstr>PIUTANG</vt:lpstr>
      <vt:lpstr>PENILAIAN PIUTANG</vt:lpstr>
      <vt:lpstr>ANALISIS PIUTANG</vt:lpstr>
      <vt:lpstr>ANALISIS PIUTANG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AKTIVITAS INVESTASI</dc:title>
  <dc:creator>A C E R</dc:creator>
  <cp:lastModifiedBy>A C E R</cp:lastModifiedBy>
  <cp:revision>24</cp:revision>
  <dcterms:created xsi:type="dcterms:W3CDTF">2016-11-13T13:10:18Z</dcterms:created>
  <dcterms:modified xsi:type="dcterms:W3CDTF">2016-11-14T04:36:31Z</dcterms:modified>
</cp:coreProperties>
</file>