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3117E95A-99C3-40B4-970F-9773DF31FD63}" type="datetimeFigureOut">
              <a:rPr lang="id-ID" smtClean="0"/>
              <a:pPr/>
              <a:t>21/12/2016</a:t>
            </a:fld>
            <a:endParaRPr lang="id-ID"/>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id-ID"/>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0F047DB-6A08-4134-A030-F64DF15F9603}"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117E95A-99C3-40B4-970F-9773DF31FD63}" type="datetimeFigureOut">
              <a:rPr lang="id-ID" smtClean="0"/>
              <a:pPr/>
              <a:t>21/12/2016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F047DB-6A08-4134-A030-F64DF15F9603}"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117E95A-99C3-40B4-970F-9773DF31FD63}" type="datetimeFigureOut">
              <a:rPr lang="id-ID" smtClean="0"/>
              <a:pPr/>
              <a:t>21/12/2016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F047DB-6A08-4134-A030-F64DF15F9603}"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3117E95A-99C3-40B4-970F-9773DF31FD63}" type="datetimeFigureOut">
              <a:rPr lang="id-ID" smtClean="0"/>
              <a:pPr/>
              <a:t>21/12/2016</a:t>
            </a:fld>
            <a:endParaRPr lang="id-ID"/>
          </a:p>
        </p:txBody>
      </p:sp>
      <p:sp>
        <p:nvSpPr>
          <p:cNvPr id="5" name="Footer Placeholder 4"/>
          <p:cNvSpPr>
            <a:spLocks noGrp="1"/>
          </p:cNvSpPr>
          <p:nvPr>
            <p:ph type="ftr" sz="quarter" idx="11"/>
          </p:nvPr>
        </p:nvSpPr>
        <p:spPr>
          <a:xfrm>
            <a:off x="457200" y="6480969"/>
            <a:ext cx="4260056" cy="300831"/>
          </a:xfrm>
        </p:spPr>
        <p:txBody>
          <a:bodyPr/>
          <a:lstStyle/>
          <a:p>
            <a:endParaRPr lang="id-ID"/>
          </a:p>
        </p:txBody>
      </p:sp>
      <p:sp>
        <p:nvSpPr>
          <p:cNvPr id="6" name="Slide Number Placeholder 5"/>
          <p:cNvSpPr>
            <a:spLocks noGrp="1"/>
          </p:cNvSpPr>
          <p:nvPr>
            <p:ph type="sldNum" sz="quarter" idx="12"/>
          </p:nvPr>
        </p:nvSpPr>
        <p:spPr/>
        <p:txBody>
          <a:bodyPr/>
          <a:lstStyle/>
          <a:p>
            <a:fld id="{D0F047DB-6A08-4134-A030-F64DF15F9603}"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3117E95A-99C3-40B4-970F-9773DF31FD63}" type="datetimeFigureOut">
              <a:rPr lang="id-ID" smtClean="0"/>
              <a:pPr/>
              <a:t>21/12/2016</a:t>
            </a:fld>
            <a:endParaRPr lang="id-ID"/>
          </a:p>
        </p:txBody>
      </p:sp>
      <p:sp>
        <p:nvSpPr>
          <p:cNvPr id="5" name="Footer Placeholder 4"/>
          <p:cNvSpPr>
            <a:spLocks noGrp="1"/>
          </p:cNvSpPr>
          <p:nvPr>
            <p:ph type="ftr" sz="quarter" idx="11"/>
          </p:nvPr>
        </p:nvSpPr>
        <p:spPr>
          <a:xfrm>
            <a:off x="2619376" y="6480969"/>
            <a:ext cx="4260056" cy="300831"/>
          </a:xfrm>
        </p:spPr>
        <p:txBody>
          <a:bodyPr/>
          <a:lstStyle/>
          <a:p>
            <a:endParaRPr lang="id-ID"/>
          </a:p>
        </p:txBody>
      </p:sp>
      <p:sp>
        <p:nvSpPr>
          <p:cNvPr id="6" name="Slide Number Placeholder 5"/>
          <p:cNvSpPr>
            <a:spLocks noGrp="1"/>
          </p:cNvSpPr>
          <p:nvPr>
            <p:ph type="sldNum" sz="quarter" idx="12"/>
          </p:nvPr>
        </p:nvSpPr>
        <p:spPr>
          <a:xfrm>
            <a:off x="8451056" y="809624"/>
            <a:ext cx="502920" cy="300831"/>
          </a:xfrm>
        </p:spPr>
        <p:txBody>
          <a:bodyPr/>
          <a:lstStyle/>
          <a:p>
            <a:fld id="{D0F047DB-6A08-4134-A030-F64DF15F9603}" type="slidenum">
              <a:rPr lang="id-ID" smtClean="0"/>
              <a:pPr/>
              <a:t>‹#›</a:t>
            </a:fld>
            <a:endParaRPr lang="id-ID"/>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3117E95A-99C3-40B4-970F-9773DF31FD63}" type="datetimeFigureOut">
              <a:rPr lang="id-ID" smtClean="0"/>
              <a:pPr/>
              <a:t>21/12/2016</a:t>
            </a:fld>
            <a:endParaRPr lang="id-ID"/>
          </a:p>
        </p:txBody>
      </p:sp>
      <p:sp>
        <p:nvSpPr>
          <p:cNvPr id="6" name="Footer Placeholder 5"/>
          <p:cNvSpPr>
            <a:spLocks noGrp="1"/>
          </p:cNvSpPr>
          <p:nvPr>
            <p:ph type="ftr" sz="quarter" idx="11"/>
          </p:nvPr>
        </p:nvSpPr>
        <p:spPr>
          <a:xfrm>
            <a:off x="457200" y="6480969"/>
            <a:ext cx="4260056" cy="301752"/>
          </a:xfrm>
        </p:spPr>
        <p:txBody>
          <a:bodyPr/>
          <a:lstStyle/>
          <a:p>
            <a:endParaRPr lang="id-ID"/>
          </a:p>
        </p:txBody>
      </p:sp>
      <p:sp>
        <p:nvSpPr>
          <p:cNvPr id="7" name="Slide Number Placeholder 6"/>
          <p:cNvSpPr>
            <a:spLocks noGrp="1"/>
          </p:cNvSpPr>
          <p:nvPr>
            <p:ph type="sldNum" sz="quarter" idx="12"/>
          </p:nvPr>
        </p:nvSpPr>
        <p:spPr>
          <a:xfrm>
            <a:off x="7589520" y="6480969"/>
            <a:ext cx="502920" cy="301752"/>
          </a:xfrm>
        </p:spPr>
        <p:txBody>
          <a:bodyPr/>
          <a:lstStyle/>
          <a:p>
            <a:fld id="{D0F047DB-6A08-4134-A030-F64DF15F9603}"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3117E95A-99C3-40B4-970F-9773DF31FD63}" type="datetimeFigureOut">
              <a:rPr lang="id-ID" smtClean="0"/>
              <a:pPr/>
              <a:t>21/12/2016</a:t>
            </a:fld>
            <a:endParaRPr lang="id-ID"/>
          </a:p>
        </p:txBody>
      </p:sp>
      <p:sp>
        <p:nvSpPr>
          <p:cNvPr id="8" name="Footer Placeholder 7"/>
          <p:cNvSpPr>
            <a:spLocks noGrp="1"/>
          </p:cNvSpPr>
          <p:nvPr>
            <p:ph type="ftr" sz="quarter" idx="11"/>
          </p:nvPr>
        </p:nvSpPr>
        <p:spPr>
          <a:xfrm>
            <a:off x="457200" y="6480969"/>
            <a:ext cx="4261104" cy="301752"/>
          </a:xfrm>
        </p:spPr>
        <p:txBody>
          <a:bodyPr/>
          <a:lstStyle/>
          <a:p>
            <a:endParaRPr lang="id-ID"/>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D0F047DB-6A08-4134-A030-F64DF15F9603}"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117E95A-99C3-40B4-970F-9773DF31FD63}" type="datetimeFigureOut">
              <a:rPr lang="id-ID" smtClean="0"/>
              <a:pPr/>
              <a:t>21/12/2016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0F047DB-6A08-4134-A030-F64DF15F9603}"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3117E95A-99C3-40B4-970F-9773DF31FD63}" type="datetimeFigureOut">
              <a:rPr lang="id-ID" smtClean="0"/>
              <a:pPr/>
              <a:t>21/12/2016</a:t>
            </a:fld>
            <a:endParaRPr lang="id-ID"/>
          </a:p>
        </p:txBody>
      </p:sp>
      <p:sp>
        <p:nvSpPr>
          <p:cNvPr id="3" name="Footer Placeholder 2"/>
          <p:cNvSpPr>
            <a:spLocks noGrp="1"/>
          </p:cNvSpPr>
          <p:nvPr>
            <p:ph type="ftr" sz="quarter" idx="11"/>
          </p:nvPr>
        </p:nvSpPr>
        <p:spPr>
          <a:xfrm>
            <a:off x="457200" y="6481890"/>
            <a:ext cx="4260056" cy="300831"/>
          </a:xfrm>
        </p:spPr>
        <p:txBody>
          <a:bodyPr/>
          <a:lstStyle/>
          <a:p>
            <a:endParaRPr lang="id-ID"/>
          </a:p>
        </p:txBody>
      </p:sp>
      <p:sp>
        <p:nvSpPr>
          <p:cNvPr id="4" name="Slide Number Placeholder 3"/>
          <p:cNvSpPr>
            <a:spLocks noGrp="1"/>
          </p:cNvSpPr>
          <p:nvPr>
            <p:ph type="sldNum" sz="quarter" idx="12"/>
          </p:nvPr>
        </p:nvSpPr>
        <p:spPr>
          <a:xfrm>
            <a:off x="7589520" y="6480969"/>
            <a:ext cx="502920" cy="301752"/>
          </a:xfrm>
        </p:spPr>
        <p:txBody>
          <a:bodyPr/>
          <a:lstStyle/>
          <a:p>
            <a:fld id="{D0F047DB-6A08-4134-A030-F64DF15F9603}"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3117E95A-99C3-40B4-970F-9773DF31FD63}" type="datetimeFigureOut">
              <a:rPr lang="id-ID" smtClean="0"/>
              <a:pPr/>
              <a:t>21/12/2016</a:t>
            </a:fld>
            <a:endParaRPr lang="id-ID"/>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id-ID"/>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D0F047DB-6A08-4134-A030-F64DF15F9603}"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3117E95A-99C3-40B4-970F-9773DF31FD63}" type="datetimeFigureOut">
              <a:rPr lang="id-ID" smtClean="0"/>
              <a:pPr/>
              <a:t>21/12/2016</a:t>
            </a:fld>
            <a:endParaRPr lang="id-ID"/>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id-ID"/>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D0F047DB-6A08-4134-A030-F64DF15F9603}"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117E95A-99C3-40B4-970F-9773DF31FD63}" type="datetimeFigureOut">
              <a:rPr lang="id-ID" smtClean="0"/>
              <a:pPr/>
              <a:t>21/12/2016</a:t>
            </a:fld>
            <a:endParaRPr lang="id-ID"/>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id-ID"/>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0F047DB-6A08-4134-A030-F64DF15F9603}"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id-ID" dirty="0" smtClean="0">
                <a:latin typeface="Algerian" pitchFamily="82" charset="0"/>
              </a:rPr>
              <a:t>Lingkungan pelaporan keuangan</a:t>
            </a:r>
            <a:endParaRPr lang="id-ID" dirty="0">
              <a:latin typeface="Algerian" pitchFamily="82" charset="0"/>
            </a:endParaRPr>
          </a:p>
        </p:txBody>
      </p:sp>
      <p:sp>
        <p:nvSpPr>
          <p:cNvPr id="3" name="Subtitle 2"/>
          <p:cNvSpPr>
            <a:spLocks noGrp="1"/>
          </p:cNvSpPr>
          <p:nvPr>
            <p:ph type="subTitle" idx="1"/>
          </p:nvPr>
        </p:nvSpPr>
        <p:spPr>
          <a:xfrm>
            <a:off x="1081088" y="5981700"/>
            <a:ext cx="8062912" cy="1752600"/>
          </a:xfrm>
        </p:spPr>
        <p:txBody>
          <a:bodyPr/>
          <a:lstStyle/>
          <a:p>
            <a:r>
              <a:rPr lang="id-ID" dirty="0" smtClean="0">
                <a:solidFill>
                  <a:srgbClr val="002060"/>
                </a:solidFill>
              </a:rPr>
              <a:t>Hasbiana Dalimunthe SE. M.Ak</a:t>
            </a:r>
            <a:endParaRPr lang="id-ID" dirty="0">
              <a:solidFill>
                <a:srgbClr val="00206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732614"/>
          </a:xfrm>
        </p:spPr>
        <p:txBody>
          <a:bodyPr/>
          <a:lstStyle/>
          <a:p>
            <a:r>
              <a:rPr lang="id-ID" dirty="0" smtClean="0">
                <a:solidFill>
                  <a:schemeClr val="accent1">
                    <a:lumMod val="75000"/>
                  </a:schemeClr>
                </a:solidFill>
              </a:rPr>
              <a:t>Definisi</a:t>
            </a:r>
            <a:endParaRPr lang="id-ID" dirty="0">
              <a:solidFill>
                <a:schemeClr val="accent1">
                  <a:lumMod val="75000"/>
                </a:schemeClr>
              </a:solidFill>
            </a:endParaRPr>
          </a:p>
        </p:txBody>
      </p:sp>
      <p:sp>
        <p:nvSpPr>
          <p:cNvPr id="3" name="Content Placeholder 2"/>
          <p:cNvSpPr>
            <a:spLocks noGrp="1"/>
          </p:cNvSpPr>
          <p:nvPr>
            <p:ph idx="1"/>
          </p:nvPr>
        </p:nvSpPr>
        <p:spPr>
          <a:xfrm>
            <a:off x="214282" y="1357298"/>
            <a:ext cx="8929718" cy="5500702"/>
          </a:xfrm>
        </p:spPr>
        <p:txBody>
          <a:bodyPr>
            <a:normAutofit/>
          </a:bodyPr>
          <a:lstStyle/>
          <a:p>
            <a:pPr algn="ctr"/>
            <a:r>
              <a:rPr lang="id-ID" sz="2800" dirty="0" smtClean="0"/>
              <a:t>Laporan keuangan wajib</a:t>
            </a:r>
            <a:r>
              <a:rPr lang="id-ID" sz="2800" i="1" dirty="0" smtClean="0"/>
              <a:t>(statutory financial report)</a:t>
            </a:r>
            <a:r>
              <a:rPr lang="id-ID" sz="2800" dirty="0" smtClean="0"/>
              <a:t>merupakan produk lingkungan pelaporan keuangan yang paling penting</a:t>
            </a:r>
          </a:p>
          <a:p>
            <a:pPr algn="ctr"/>
            <a:r>
              <a:rPr lang="id-ID" sz="2800" dirty="0" smtClean="0"/>
              <a:t>Informasi dalam laporan keuangan dinilai relatif berdasarkan : 1. kebutuhan informasi dari pengguna laporan keuangan; 2. sumber informasi alternatif, seperti data ekonomi dan industri, laporan analis,dan pengungkapan sukarela manajer</a:t>
            </a:r>
            <a:endParaRPr lang="id-ID"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85728"/>
            <a:ext cx="8229600" cy="928694"/>
          </a:xfrm>
        </p:spPr>
        <p:txBody>
          <a:bodyPr>
            <a:normAutofit fontScale="90000"/>
          </a:bodyPr>
          <a:lstStyle/>
          <a:p>
            <a:pPr algn="ctr"/>
            <a:r>
              <a:rPr lang="id-ID" sz="3200" dirty="0" smtClean="0"/>
              <a:t>Faktor-Faktor Yang Mempengaruhi  Sifat dan Isi Laporan Keuangan</a:t>
            </a:r>
            <a:endParaRPr lang="id-ID" sz="3200" dirty="0"/>
          </a:p>
        </p:txBody>
      </p:sp>
      <p:sp>
        <p:nvSpPr>
          <p:cNvPr id="3" name="Content Placeholder 2"/>
          <p:cNvSpPr>
            <a:spLocks noGrp="1"/>
          </p:cNvSpPr>
          <p:nvPr>
            <p:ph idx="1"/>
          </p:nvPr>
        </p:nvSpPr>
        <p:spPr>
          <a:xfrm>
            <a:off x="214282" y="1285860"/>
            <a:ext cx="8643998" cy="5429288"/>
          </a:xfrm>
        </p:spPr>
        <p:txBody>
          <a:bodyPr>
            <a:normAutofit/>
          </a:bodyPr>
          <a:lstStyle/>
          <a:p>
            <a:r>
              <a:rPr lang="id-ID" sz="2800" dirty="0" smtClean="0"/>
              <a:t>Prinsip-prinsip akuntansi yang berlaku umum </a:t>
            </a:r>
            <a:r>
              <a:rPr lang="id-ID" sz="2800" i="1" dirty="0" smtClean="0"/>
              <a:t>(GAAP)</a:t>
            </a:r>
          </a:p>
          <a:p>
            <a:r>
              <a:rPr lang="id-ID" sz="2800" dirty="0" smtClean="0"/>
              <a:t>Motivasi manajer</a:t>
            </a:r>
          </a:p>
          <a:p>
            <a:r>
              <a:rPr lang="id-ID" sz="2800" dirty="0" smtClean="0"/>
              <a:t>Mekanisme pengawasan dan pelaksanaan</a:t>
            </a:r>
          </a:p>
          <a:p>
            <a:r>
              <a:rPr lang="id-ID" sz="2800" dirty="0" smtClean="0"/>
              <a:t>Badan pengatur</a:t>
            </a:r>
          </a:p>
          <a:p>
            <a:r>
              <a:rPr lang="id-ID" sz="2800" dirty="0" smtClean="0"/>
              <a:t>Sifat industri</a:t>
            </a:r>
          </a:p>
          <a:p>
            <a:r>
              <a:rPr lang="id-ID" sz="2800" dirty="0" smtClean="0"/>
              <a:t>Sumber informasi lain</a:t>
            </a:r>
            <a:endParaRPr lang="id-ID"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946928"/>
          </a:xfrm>
        </p:spPr>
        <p:txBody>
          <a:bodyPr/>
          <a:lstStyle/>
          <a:p>
            <a:pPr algn="ctr"/>
            <a:r>
              <a:rPr lang="id-ID" sz="3200" dirty="0" smtClean="0"/>
              <a:t>LAPORAN KEUANGAN WAJIB</a:t>
            </a:r>
            <a:endParaRPr lang="id-ID" sz="3200" dirty="0"/>
          </a:p>
        </p:txBody>
      </p:sp>
      <p:sp>
        <p:nvSpPr>
          <p:cNvPr id="3" name="Content Placeholder 2"/>
          <p:cNvSpPr>
            <a:spLocks noGrp="1"/>
          </p:cNvSpPr>
          <p:nvPr>
            <p:ph idx="1"/>
          </p:nvPr>
        </p:nvSpPr>
        <p:spPr>
          <a:xfrm>
            <a:off x="214282" y="1214422"/>
            <a:ext cx="8643998" cy="5240386"/>
          </a:xfrm>
        </p:spPr>
        <p:txBody>
          <a:bodyPr/>
          <a:lstStyle/>
          <a:p>
            <a:pPr>
              <a:buFont typeface="Wingdings" pitchFamily="2" charset="2"/>
              <a:buChar char="q"/>
            </a:pPr>
            <a:r>
              <a:rPr lang="id-ID" dirty="0" smtClean="0"/>
              <a:t>Laporan keuangan</a:t>
            </a:r>
          </a:p>
          <a:p>
            <a:pPr>
              <a:buFont typeface="Wingdings" pitchFamily="2" charset="2"/>
              <a:buChar char="q"/>
            </a:pPr>
            <a:r>
              <a:rPr lang="id-ID" dirty="0" smtClean="0"/>
              <a:t>Pengumuman laba</a:t>
            </a:r>
          </a:p>
          <a:p>
            <a:pPr>
              <a:buFont typeface="Wingdings" pitchFamily="2" charset="2"/>
              <a:buChar char="q"/>
            </a:pPr>
            <a:r>
              <a:rPr lang="id-ID" dirty="0" smtClean="0"/>
              <a:t>Laporan wajib lainnya</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d-ID" sz="3200" dirty="0" smtClean="0"/>
              <a:t>Faktor-Faktor Yang Mempengaruhi  Sifat dan Isi Laporan Keuangan</a:t>
            </a:r>
            <a:endParaRPr lang="id-ID" sz="3200" dirty="0"/>
          </a:p>
        </p:txBody>
      </p:sp>
      <p:sp>
        <p:nvSpPr>
          <p:cNvPr id="3" name="Content Placeholder 2"/>
          <p:cNvSpPr>
            <a:spLocks noGrp="1"/>
          </p:cNvSpPr>
          <p:nvPr>
            <p:ph idx="1"/>
          </p:nvPr>
        </p:nvSpPr>
        <p:spPr>
          <a:xfrm>
            <a:off x="214282" y="1882808"/>
            <a:ext cx="8786874" cy="4760902"/>
          </a:xfrm>
        </p:spPr>
        <p:txBody>
          <a:bodyPr>
            <a:normAutofit fontScale="92500" lnSpcReduction="10000"/>
          </a:bodyPr>
          <a:lstStyle/>
          <a:p>
            <a:pPr algn="just">
              <a:buNone/>
            </a:pPr>
            <a:r>
              <a:rPr lang="id-ID" sz="3200" dirty="0" smtClean="0">
                <a:latin typeface="Agency FB" pitchFamily="34" charset="0"/>
              </a:rPr>
              <a:t>1. Prinsip-prinsip akuntansi yang berlaku umum </a:t>
            </a:r>
            <a:r>
              <a:rPr lang="id-ID" sz="3200" i="1" dirty="0" smtClean="0">
                <a:latin typeface="Agency FB" pitchFamily="34" charset="0"/>
              </a:rPr>
              <a:t>(GAAP)</a:t>
            </a:r>
          </a:p>
          <a:p>
            <a:pPr algn="just">
              <a:buFont typeface="Wingdings" pitchFamily="2" charset="2"/>
              <a:buChar char="v"/>
            </a:pPr>
            <a:r>
              <a:rPr lang="id-ID" sz="3200" dirty="0" smtClean="0">
                <a:latin typeface="Agency FB" pitchFamily="34" charset="0"/>
              </a:rPr>
              <a:t>Penetapan standar akuntansi</a:t>
            </a:r>
          </a:p>
          <a:p>
            <a:pPr algn="just">
              <a:buFont typeface="Wingdings" pitchFamily="2" charset="2"/>
              <a:buChar char="v"/>
            </a:pPr>
            <a:r>
              <a:rPr lang="id-ID" sz="3200" dirty="0" smtClean="0">
                <a:latin typeface="Agency FB" pitchFamily="34" charset="0"/>
              </a:rPr>
              <a:t>Peran Securities and Exchange Commission (SEC)</a:t>
            </a:r>
          </a:p>
          <a:p>
            <a:pPr algn="just">
              <a:buFont typeface="Wingdings" pitchFamily="2" charset="2"/>
              <a:buChar char="v"/>
            </a:pPr>
            <a:r>
              <a:rPr lang="id-ID" sz="3200" dirty="0" smtClean="0">
                <a:latin typeface="Agency FB" pitchFamily="34" charset="0"/>
              </a:rPr>
              <a:t>International Financing Reporting Standards	</a:t>
            </a:r>
          </a:p>
          <a:p>
            <a:pPr marL="578358" indent="-514350" algn="just">
              <a:buNone/>
            </a:pPr>
            <a:r>
              <a:rPr lang="id-ID" sz="3200" dirty="0" smtClean="0">
                <a:latin typeface="Agency FB" pitchFamily="34" charset="0"/>
              </a:rPr>
              <a:t>2. Motivasi manajer; pihak yang paling bertanggungjawab atas laporan keuangan yang wajar dan akurat adalah manajer. Manajemen laba (earnings management) dapat mengurangi  tingkat kepercayaan atas proses pelaporan. Tugas penting dalam analisis laporan keuangan yaitu mengidentifikasi manajemen laba dan membuat penyesuaian yang layak dari angka laporan keuangan</a:t>
            </a:r>
          </a:p>
          <a:p>
            <a:pPr marL="578358" indent="-514350" algn="just">
              <a:buAutoNum type="arabicPeriod" startAt="2"/>
            </a:pPr>
            <a:endParaRPr lang="id-ID" sz="3200" dirty="0" smtClean="0">
              <a:latin typeface="Agency FB"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d-ID" sz="3200" dirty="0" smtClean="0"/>
              <a:t>Faktor-Faktor Yang Mempengaruhi  Sifat dan Isi Laporan Keuangan</a:t>
            </a:r>
            <a:endParaRPr lang="id-ID" sz="3200" dirty="0"/>
          </a:p>
        </p:txBody>
      </p:sp>
      <p:sp>
        <p:nvSpPr>
          <p:cNvPr id="3" name="Content Placeholder 2"/>
          <p:cNvSpPr>
            <a:spLocks noGrp="1"/>
          </p:cNvSpPr>
          <p:nvPr>
            <p:ph idx="1"/>
          </p:nvPr>
        </p:nvSpPr>
        <p:spPr>
          <a:xfrm>
            <a:off x="214282" y="1571612"/>
            <a:ext cx="8786874" cy="5072098"/>
          </a:xfrm>
        </p:spPr>
        <p:txBody>
          <a:bodyPr>
            <a:normAutofit lnSpcReduction="10000"/>
          </a:bodyPr>
          <a:lstStyle/>
          <a:p>
            <a:pPr algn="just">
              <a:buNone/>
            </a:pPr>
            <a:r>
              <a:rPr lang="id-ID" sz="3200" dirty="0" smtClean="0">
                <a:latin typeface="Agency FB" pitchFamily="34" charset="0"/>
              </a:rPr>
              <a:t>3. Mekanisme pengawasan dan pelaksanaan</a:t>
            </a:r>
          </a:p>
          <a:p>
            <a:pPr algn="just">
              <a:buNone/>
            </a:pPr>
            <a:r>
              <a:rPr lang="id-ID" sz="3200" dirty="0" smtClean="0">
                <a:latin typeface="Agency FB" pitchFamily="34" charset="0"/>
              </a:rPr>
              <a:t>Auditor; Auditor eksternal merupakan mekanisme penting untuk membantu terjaminnya kualitas dan keandalan laporan keuangan. Produk yang dihasilkan seorang auditor adalah laporan audit yang merupakan bagian penting dari laporan keuangan. Fokus dari laporan audit adalah opini audit .</a:t>
            </a:r>
          </a:p>
          <a:p>
            <a:pPr algn="just">
              <a:buNone/>
            </a:pPr>
            <a:r>
              <a:rPr lang="id-ID" sz="3200" dirty="0" smtClean="0">
                <a:latin typeface="Agency FB" pitchFamily="34" charset="0"/>
              </a:rPr>
              <a:t>Seorang auditor dapat :</a:t>
            </a:r>
          </a:p>
          <a:p>
            <a:pPr marL="578358" indent="-514350" algn="just">
              <a:buAutoNum type="arabicPeriod"/>
            </a:pPr>
            <a:r>
              <a:rPr lang="id-ID" sz="3200" dirty="0" smtClean="0">
                <a:latin typeface="Agency FB" pitchFamily="34" charset="0"/>
              </a:rPr>
              <a:t>Mengeluarkan opini bersih</a:t>
            </a:r>
          </a:p>
          <a:p>
            <a:pPr marL="578358" indent="-514350" algn="just">
              <a:buAutoNum type="arabicPeriod"/>
            </a:pPr>
            <a:r>
              <a:rPr lang="id-ID" sz="3200" dirty="0" smtClean="0">
                <a:latin typeface="Agency FB" pitchFamily="34" charset="0"/>
              </a:rPr>
              <a:t>Mengeluarkan satu atau lebih opini wajar tanpa syarat</a:t>
            </a:r>
          </a:p>
          <a:p>
            <a:pPr marL="578358" indent="-514350" algn="just">
              <a:buAutoNum type="arabicPeriod"/>
            </a:pPr>
            <a:r>
              <a:rPr lang="id-ID" sz="3200" dirty="0" smtClean="0">
                <a:latin typeface="Agency FB" pitchFamily="34" charset="0"/>
              </a:rPr>
              <a:t>Menolak mengeluarkan opini apapun </a:t>
            </a:r>
            <a:r>
              <a:rPr lang="id-ID" sz="3200" i="1" dirty="0" smtClean="0">
                <a:latin typeface="Agency FB" pitchFamily="34" charset="0"/>
              </a:rPr>
              <a:t>(disclaimer opinion)</a:t>
            </a:r>
          </a:p>
          <a:p>
            <a:pPr>
              <a:buNone/>
            </a:pPr>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186</TotalTime>
  <Words>204</Words>
  <Application>Microsoft Office PowerPoint</Application>
  <PresentationFormat>On-screen Show (4:3)</PresentationFormat>
  <Paragraphs>29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Verve</vt:lpstr>
      <vt:lpstr>Lingkungan pelaporan keuangan</vt:lpstr>
      <vt:lpstr>Definisi</vt:lpstr>
      <vt:lpstr>Faktor-Faktor Yang Mempengaruhi  Sifat dan Isi Laporan Keuangan</vt:lpstr>
      <vt:lpstr>LAPORAN KEUANGAN WAJIB</vt:lpstr>
      <vt:lpstr>Faktor-Faktor Yang Mempengaruhi  Sifat dan Isi Laporan Keuangan</vt:lpstr>
      <vt:lpstr>Faktor-Faktor Yang Mempengaruhi  Sifat dan Isi Laporan Keuangan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Lingkungan pelaporan keuangan</dc:title>
  <dc:creator>A C E R</dc:creator>
  <cp:lastModifiedBy>A C E R</cp:lastModifiedBy>
  <cp:revision>10</cp:revision>
  <dcterms:created xsi:type="dcterms:W3CDTF">2016-10-09T09:12:02Z</dcterms:created>
  <dcterms:modified xsi:type="dcterms:W3CDTF">2016-12-21T06:19:02Z</dcterms:modified>
</cp:coreProperties>
</file>