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D4EFEC7F-31AD-4845-9456-860C18C48239}" type="datetimeFigureOut">
              <a:rPr lang="id-ID" smtClean="0"/>
              <a:pPr/>
              <a:t>06/11/2016</a:t>
            </a:fld>
            <a:endParaRPr lang="id-ID"/>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id-ID"/>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4B655CC-1614-41F2-869B-8298A3688771}"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EFEC7F-31AD-4845-9456-860C18C48239}" type="datetimeFigureOut">
              <a:rPr lang="id-ID" smtClean="0"/>
              <a:pPr/>
              <a:t>06/11/2016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B655CC-1614-41F2-869B-8298A3688771}"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EFEC7F-31AD-4845-9456-860C18C48239}" type="datetimeFigureOut">
              <a:rPr lang="id-ID" smtClean="0"/>
              <a:pPr/>
              <a:t>06/11/2016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B655CC-1614-41F2-869B-8298A3688771}"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D4EFEC7F-31AD-4845-9456-860C18C48239}" type="datetimeFigureOut">
              <a:rPr lang="id-ID" smtClean="0"/>
              <a:pPr/>
              <a:t>06/11/2016</a:t>
            </a:fld>
            <a:endParaRPr lang="id-ID"/>
          </a:p>
        </p:txBody>
      </p:sp>
      <p:sp>
        <p:nvSpPr>
          <p:cNvPr id="5" name="Footer Placeholder 4"/>
          <p:cNvSpPr>
            <a:spLocks noGrp="1"/>
          </p:cNvSpPr>
          <p:nvPr>
            <p:ph type="ftr" sz="quarter" idx="11"/>
          </p:nvPr>
        </p:nvSpPr>
        <p:spPr>
          <a:xfrm>
            <a:off x="457200" y="6480969"/>
            <a:ext cx="4260056" cy="300831"/>
          </a:xfrm>
        </p:spPr>
        <p:txBody>
          <a:bodyPr/>
          <a:lstStyle/>
          <a:p>
            <a:endParaRPr lang="id-ID"/>
          </a:p>
        </p:txBody>
      </p:sp>
      <p:sp>
        <p:nvSpPr>
          <p:cNvPr id="6" name="Slide Number Placeholder 5"/>
          <p:cNvSpPr>
            <a:spLocks noGrp="1"/>
          </p:cNvSpPr>
          <p:nvPr>
            <p:ph type="sldNum" sz="quarter" idx="12"/>
          </p:nvPr>
        </p:nvSpPr>
        <p:spPr/>
        <p:txBody>
          <a:bodyPr/>
          <a:lstStyle/>
          <a:p>
            <a:fld id="{84B655CC-1614-41F2-869B-8298A3688771}"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D4EFEC7F-31AD-4845-9456-860C18C48239}" type="datetimeFigureOut">
              <a:rPr lang="id-ID" smtClean="0"/>
              <a:pPr/>
              <a:t>06/11/2016</a:t>
            </a:fld>
            <a:endParaRPr lang="id-ID"/>
          </a:p>
        </p:txBody>
      </p:sp>
      <p:sp>
        <p:nvSpPr>
          <p:cNvPr id="5" name="Footer Placeholder 4"/>
          <p:cNvSpPr>
            <a:spLocks noGrp="1"/>
          </p:cNvSpPr>
          <p:nvPr>
            <p:ph type="ftr" sz="quarter" idx="11"/>
          </p:nvPr>
        </p:nvSpPr>
        <p:spPr>
          <a:xfrm>
            <a:off x="2619376" y="6480969"/>
            <a:ext cx="4260056" cy="300831"/>
          </a:xfrm>
        </p:spPr>
        <p:txBody>
          <a:bodyPr/>
          <a:lstStyle/>
          <a:p>
            <a:endParaRPr lang="id-ID"/>
          </a:p>
        </p:txBody>
      </p:sp>
      <p:sp>
        <p:nvSpPr>
          <p:cNvPr id="6" name="Slide Number Placeholder 5"/>
          <p:cNvSpPr>
            <a:spLocks noGrp="1"/>
          </p:cNvSpPr>
          <p:nvPr>
            <p:ph type="sldNum" sz="quarter" idx="12"/>
          </p:nvPr>
        </p:nvSpPr>
        <p:spPr>
          <a:xfrm>
            <a:off x="8451056" y="809624"/>
            <a:ext cx="502920" cy="300831"/>
          </a:xfrm>
        </p:spPr>
        <p:txBody>
          <a:bodyPr/>
          <a:lstStyle/>
          <a:p>
            <a:fld id="{84B655CC-1614-41F2-869B-8298A3688771}" type="slidenum">
              <a:rPr lang="id-ID" smtClean="0"/>
              <a:pPr/>
              <a:t>‹#›</a:t>
            </a:fld>
            <a:endParaRPr lang="id-ID"/>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D4EFEC7F-31AD-4845-9456-860C18C48239}" type="datetimeFigureOut">
              <a:rPr lang="id-ID" smtClean="0"/>
              <a:pPr/>
              <a:t>06/11/2016</a:t>
            </a:fld>
            <a:endParaRPr lang="id-ID"/>
          </a:p>
        </p:txBody>
      </p:sp>
      <p:sp>
        <p:nvSpPr>
          <p:cNvPr id="6" name="Footer Placeholder 5"/>
          <p:cNvSpPr>
            <a:spLocks noGrp="1"/>
          </p:cNvSpPr>
          <p:nvPr>
            <p:ph type="ftr" sz="quarter" idx="11"/>
          </p:nvPr>
        </p:nvSpPr>
        <p:spPr>
          <a:xfrm>
            <a:off x="457200" y="6480969"/>
            <a:ext cx="4260056" cy="301752"/>
          </a:xfrm>
        </p:spPr>
        <p:txBody>
          <a:bodyPr/>
          <a:lstStyle/>
          <a:p>
            <a:endParaRPr lang="id-ID"/>
          </a:p>
        </p:txBody>
      </p:sp>
      <p:sp>
        <p:nvSpPr>
          <p:cNvPr id="7" name="Slide Number Placeholder 6"/>
          <p:cNvSpPr>
            <a:spLocks noGrp="1"/>
          </p:cNvSpPr>
          <p:nvPr>
            <p:ph type="sldNum" sz="quarter" idx="12"/>
          </p:nvPr>
        </p:nvSpPr>
        <p:spPr>
          <a:xfrm>
            <a:off x="7589520" y="6480969"/>
            <a:ext cx="502920" cy="301752"/>
          </a:xfrm>
        </p:spPr>
        <p:txBody>
          <a:bodyPr/>
          <a:lstStyle/>
          <a:p>
            <a:fld id="{84B655CC-1614-41F2-869B-8298A3688771}"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D4EFEC7F-31AD-4845-9456-860C18C48239}" type="datetimeFigureOut">
              <a:rPr lang="id-ID" smtClean="0"/>
              <a:pPr/>
              <a:t>06/11/2016</a:t>
            </a:fld>
            <a:endParaRPr lang="id-ID"/>
          </a:p>
        </p:txBody>
      </p:sp>
      <p:sp>
        <p:nvSpPr>
          <p:cNvPr id="8" name="Footer Placeholder 7"/>
          <p:cNvSpPr>
            <a:spLocks noGrp="1"/>
          </p:cNvSpPr>
          <p:nvPr>
            <p:ph type="ftr" sz="quarter" idx="11"/>
          </p:nvPr>
        </p:nvSpPr>
        <p:spPr>
          <a:xfrm>
            <a:off x="457200" y="6480969"/>
            <a:ext cx="4261104" cy="301752"/>
          </a:xfrm>
        </p:spPr>
        <p:txBody>
          <a:bodyPr/>
          <a:lstStyle/>
          <a:p>
            <a:endParaRPr lang="id-ID"/>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84B655CC-1614-41F2-869B-8298A3688771}"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EFEC7F-31AD-4845-9456-860C18C48239}" type="datetimeFigureOut">
              <a:rPr lang="id-ID" smtClean="0"/>
              <a:pPr/>
              <a:t>06/11/2016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4B655CC-1614-41F2-869B-8298A3688771}"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D4EFEC7F-31AD-4845-9456-860C18C48239}" type="datetimeFigureOut">
              <a:rPr lang="id-ID" smtClean="0"/>
              <a:pPr/>
              <a:t>06/11/2016</a:t>
            </a:fld>
            <a:endParaRPr lang="id-ID"/>
          </a:p>
        </p:txBody>
      </p:sp>
      <p:sp>
        <p:nvSpPr>
          <p:cNvPr id="3" name="Footer Placeholder 2"/>
          <p:cNvSpPr>
            <a:spLocks noGrp="1"/>
          </p:cNvSpPr>
          <p:nvPr>
            <p:ph type="ftr" sz="quarter" idx="11"/>
          </p:nvPr>
        </p:nvSpPr>
        <p:spPr>
          <a:xfrm>
            <a:off x="457200" y="6481890"/>
            <a:ext cx="4260056" cy="300831"/>
          </a:xfrm>
        </p:spPr>
        <p:txBody>
          <a:bodyPr/>
          <a:lstStyle/>
          <a:p>
            <a:endParaRPr lang="id-ID"/>
          </a:p>
        </p:txBody>
      </p:sp>
      <p:sp>
        <p:nvSpPr>
          <p:cNvPr id="4" name="Slide Number Placeholder 3"/>
          <p:cNvSpPr>
            <a:spLocks noGrp="1"/>
          </p:cNvSpPr>
          <p:nvPr>
            <p:ph type="sldNum" sz="quarter" idx="12"/>
          </p:nvPr>
        </p:nvSpPr>
        <p:spPr>
          <a:xfrm>
            <a:off x="7589520" y="6480969"/>
            <a:ext cx="502920" cy="301752"/>
          </a:xfrm>
        </p:spPr>
        <p:txBody>
          <a:bodyPr/>
          <a:lstStyle/>
          <a:p>
            <a:fld id="{84B655CC-1614-41F2-869B-8298A3688771}"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D4EFEC7F-31AD-4845-9456-860C18C48239}" type="datetimeFigureOut">
              <a:rPr lang="id-ID" smtClean="0"/>
              <a:pPr/>
              <a:t>06/11/2016</a:t>
            </a:fld>
            <a:endParaRPr lang="id-ID"/>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84B655CC-1614-41F2-869B-8298A3688771}"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D4EFEC7F-31AD-4845-9456-860C18C48239}" type="datetimeFigureOut">
              <a:rPr lang="id-ID" smtClean="0"/>
              <a:pPr/>
              <a:t>06/11/2016</a:t>
            </a:fld>
            <a:endParaRPr lang="id-ID"/>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84B655CC-1614-41F2-869B-8298A3688771}"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4EFEC7F-31AD-4845-9456-860C18C48239}" type="datetimeFigureOut">
              <a:rPr lang="id-ID" smtClean="0"/>
              <a:pPr/>
              <a:t>06/11/2016</a:t>
            </a:fld>
            <a:endParaRPr lang="id-ID"/>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id-ID"/>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4B655CC-1614-41F2-869B-8298A3688771}"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1357298"/>
            <a:ext cx="8062912" cy="1295390"/>
          </a:xfrm>
        </p:spPr>
        <p:txBody>
          <a:bodyPr>
            <a:normAutofit/>
          </a:bodyPr>
          <a:lstStyle/>
          <a:p>
            <a:r>
              <a:rPr lang="id-ID" sz="3600" dirty="0" smtClean="0">
                <a:latin typeface="Algerian" pitchFamily="82" charset="0"/>
              </a:rPr>
              <a:t>Analisis aktivitas pendanaan</a:t>
            </a:r>
            <a:endParaRPr lang="id-ID" sz="3600" dirty="0">
              <a:latin typeface="Algerian" pitchFamily="82" charset="0"/>
            </a:endParaRPr>
          </a:p>
        </p:txBody>
      </p:sp>
      <p:sp>
        <p:nvSpPr>
          <p:cNvPr id="3" name="Subtitle 2"/>
          <p:cNvSpPr>
            <a:spLocks noGrp="1"/>
          </p:cNvSpPr>
          <p:nvPr>
            <p:ph type="subTitle" idx="1"/>
          </p:nvPr>
        </p:nvSpPr>
        <p:spPr>
          <a:xfrm>
            <a:off x="1500166" y="5857892"/>
            <a:ext cx="5643602" cy="752468"/>
          </a:xfrm>
        </p:spPr>
        <p:txBody>
          <a:bodyPr>
            <a:normAutofit fontScale="92500"/>
          </a:bodyPr>
          <a:lstStyle/>
          <a:p>
            <a:r>
              <a:rPr lang="id-ID" dirty="0" smtClean="0">
                <a:solidFill>
                  <a:srgbClr val="FF0000"/>
                </a:solidFill>
              </a:rPr>
              <a:t>Hasbiana Dalimunthe SE.M.Ak</a:t>
            </a:r>
            <a:endParaRPr lang="id-ID"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75490"/>
          </a:xfrm>
        </p:spPr>
        <p:txBody>
          <a:bodyPr>
            <a:normAutofit/>
          </a:bodyPr>
          <a:lstStyle/>
          <a:p>
            <a:r>
              <a:rPr lang="id-ID" sz="3200" dirty="0" smtClean="0"/>
              <a:t>PENGANTAR</a:t>
            </a:r>
            <a:endParaRPr lang="id-ID" sz="3200" dirty="0"/>
          </a:p>
        </p:txBody>
      </p:sp>
      <p:sp>
        <p:nvSpPr>
          <p:cNvPr id="3" name="Content Placeholder 2"/>
          <p:cNvSpPr>
            <a:spLocks noGrp="1"/>
          </p:cNvSpPr>
          <p:nvPr>
            <p:ph idx="1"/>
          </p:nvPr>
        </p:nvSpPr>
        <p:spPr>
          <a:xfrm>
            <a:off x="214282" y="1000108"/>
            <a:ext cx="8715436" cy="5454700"/>
          </a:xfrm>
        </p:spPr>
        <p:txBody>
          <a:bodyPr>
            <a:normAutofit lnSpcReduction="10000"/>
          </a:bodyPr>
          <a:lstStyle/>
          <a:p>
            <a:pPr algn="ctr">
              <a:buFont typeface="Wingdings" pitchFamily="2" charset="2"/>
              <a:buChar char="Ø"/>
            </a:pPr>
            <a:r>
              <a:rPr lang="id-ID" sz="2800" dirty="0" smtClean="0"/>
              <a:t>Aktivitas bisnis didanai dengan kewajiban atau ekuitas atau keduanya</a:t>
            </a:r>
          </a:p>
          <a:p>
            <a:pPr algn="ctr">
              <a:buFont typeface="Wingdings" pitchFamily="2" charset="2"/>
              <a:buChar char="Ø"/>
            </a:pPr>
            <a:r>
              <a:rPr lang="id-ID" sz="2800" dirty="0" smtClean="0"/>
              <a:t>Kewajiban merupakan klaim pihak luar atas aset dan sumber daya perusahaan kini dan masa depan</a:t>
            </a:r>
          </a:p>
          <a:p>
            <a:pPr algn="ctr">
              <a:buFont typeface="Wingdings" pitchFamily="2" charset="2"/>
              <a:buChar char="v"/>
            </a:pPr>
            <a:r>
              <a:rPr lang="id-ID" sz="2800" i="1" dirty="0" smtClean="0">
                <a:solidFill>
                  <a:srgbClr val="002060"/>
                </a:solidFill>
              </a:rPr>
              <a:t>Kewajiban Pendanaan (financing liabilities): seluruh bentuk pendanaan kredit; seperti wesel bayar jangka panjang dan obligasi, pinjaman jangka pendek dan sewa.</a:t>
            </a:r>
          </a:p>
          <a:p>
            <a:pPr algn="ctr">
              <a:buFont typeface="Wingdings" pitchFamily="2" charset="2"/>
              <a:buChar char="v"/>
            </a:pPr>
            <a:r>
              <a:rPr lang="id-ID" sz="2800" i="1" dirty="0" smtClean="0">
                <a:solidFill>
                  <a:srgbClr val="002060"/>
                </a:solidFill>
              </a:rPr>
              <a:t>Kewajiban Operasi (Operating Liabilities): kewajiban yang timbul dari operasi; seperti kreditor perdagangan, kredit yang ditangguhkan dan kewajiban pensiun.</a:t>
            </a:r>
            <a:endParaRPr lang="id-ID" sz="2800" i="1" dirty="0">
              <a:solidFill>
                <a:srgbClr val="00206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240518"/>
          </a:xfrm>
        </p:spPr>
        <p:txBody>
          <a:bodyPr>
            <a:normAutofit lnSpcReduction="10000"/>
          </a:bodyPr>
          <a:lstStyle/>
          <a:p>
            <a:pPr>
              <a:buNone/>
            </a:pPr>
            <a:r>
              <a:rPr lang="id-ID" sz="2800" dirty="0" smtClean="0">
                <a:solidFill>
                  <a:schemeClr val="accent6">
                    <a:lumMod val="50000"/>
                  </a:schemeClr>
                </a:solidFill>
              </a:rPr>
              <a:t>Kewajiban dikelompokkan menjadi dua:</a:t>
            </a:r>
          </a:p>
          <a:p>
            <a:pPr>
              <a:buFont typeface="Wingdings" pitchFamily="2" charset="2"/>
              <a:buChar char="v"/>
            </a:pPr>
            <a:r>
              <a:rPr lang="id-ID" sz="2800" dirty="0" smtClean="0">
                <a:solidFill>
                  <a:schemeClr val="accent6">
                    <a:lumMod val="50000"/>
                  </a:schemeClr>
                </a:solidFill>
              </a:rPr>
              <a:t>Kewajiban Lancar</a:t>
            </a:r>
          </a:p>
          <a:p>
            <a:pPr>
              <a:buFont typeface="Wingdings" pitchFamily="2" charset="2"/>
              <a:buChar char="v"/>
            </a:pPr>
            <a:r>
              <a:rPr lang="id-ID" sz="2800" dirty="0" smtClean="0">
                <a:solidFill>
                  <a:schemeClr val="accent6">
                    <a:lumMod val="50000"/>
                  </a:schemeClr>
                </a:solidFill>
              </a:rPr>
              <a:t>Kewajiban Tidak Lancar</a:t>
            </a:r>
          </a:p>
          <a:p>
            <a:pPr>
              <a:buNone/>
            </a:pPr>
            <a:endParaRPr lang="id-ID" sz="2800" dirty="0" smtClean="0">
              <a:solidFill>
                <a:schemeClr val="accent6">
                  <a:lumMod val="50000"/>
                </a:schemeClr>
              </a:solidFill>
            </a:endParaRPr>
          </a:p>
          <a:p>
            <a:pPr>
              <a:buNone/>
            </a:pPr>
            <a:r>
              <a:rPr lang="id-ID" sz="2800" dirty="0" smtClean="0">
                <a:solidFill>
                  <a:schemeClr val="tx1">
                    <a:lumMod val="95000"/>
                  </a:schemeClr>
                </a:solidFill>
              </a:rPr>
              <a:t>EKUITAS</a:t>
            </a:r>
          </a:p>
          <a:p>
            <a:pPr algn="just">
              <a:buNone/>
            </a:pPr>
            <a:r>
              <a:rPr lang="id-ID" sz="2800" dirty="0" smtClean="0">
                <a:solidFill>
                  <a:schemeClr val="tx1">
                    <a:lumMod val="95000"/>
                  </a:schemeClr>
                </a:solidFill>
              </a:rPr>
              <a:t>Merupakan klaim pemilik atas aset bersih </a:t>
            </a:r>
          </a:p>
          <a:p>
            <a:pPr algn="just">
              <a:buNone/>
            </a:pPr>
            <a:r>
              <a:rPr lang="id-ID" sz="2800" dirty="0" smtClean="0">
                <a:solidFill>
                  <a:schemeClr val="tx1">
                    <a:lumMod val="95000"/>
                  </a:schemeClr>
                </a:solidFill>
              </a:rPr>
              <a:t>Perusahaan. </a:t>
            </a:r>
          </a:p>
          <a:p>
            <a:pPr algn="just">
              <a:buSzPct val="100000"/>
              <a:buBlip>
                <a:blip r:embed="rId2"/>
              </a:buBlip>
            </a:pPr>
            <a:r>
              <a:rPr lang="id-ID" sz="2800" i="1" dirty="0" smtClean="0">
                <a:solidFill>
                  <a:schemeClr val="accent3">
                    <a:lumMod val="50000"/>
                  </a:schemeClr>
                </a:solidFill>
              </a:rPr>
              <a:t>Klaim pemilik di bawah kreditor, yang berarti klaimnya dipenuhi setelah klaim kreditor diselesaikan. </a:t>
            </a:r>
          </a:p>
          <a:p>
            <a:pPr algn="just">
              <a:buSzPct val="100000"/>
              <a:buBlip>
                <a:blip r:embed="rId2"/>
              </a:buBlip>
            </a:pPr>
            <a:r>
              <a:rPr lang="id-ID" sz="2800" i="1" dirty="0" smtClean="0">
                <a:solidFill>
                  <a:schemeClr val="accent3">
                    <a:lumMod val="50000"/>
                  </a:schemeClr>
                </a:solidFill>
              </a:rPr>
              <a:t>Pemegang ekuitas dihadapkan pada resiko maksimum perusahaan, tetapi juga berhak atas seluruh pengembalian residu perusahaan.</a:t>
            </a:r>
            <a:endParaRPr lang="id-ID" sz="2800" i="1" dirty="0">
              <a:solidFill>
                <a:schemeClr val="accent3">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04052"/>
          </a:xfrm>
        </p:spPr>
        <p:txBody>
          <a:bodyPr>
            <a:normAutofit/>
          </a:bodyPr>
          <a:lstStyle/>
          <a:p>
            <a:pPr algn="ctr"/>
            <a:r>
              <a:rPr lang="id-ID" sz="2800" dirty="0" smtClean="0">
                <a:latin typeface="Algerian" pitchFamily="82" charset="0"/>
              </a:rPr>
              <a:t>kewajiban</a:t>
            </a:r>
            <a:endParaRPr lang="id-ID" sz="2800" dirty="0">
              <a:latin typeface="Algerian" pitchFamily="82" charset="0"/>
            </a:endParaRPr>
          </a:p>
        </p:txBody>
      </p:sp>
      <p:sp>
        <p:nvSpPr>
          <p:cNvPr id="3" name="Content Placeholder 2"/>
          <p:cNvSpPr>
            <a:spLocks noGrp="1"/>
          </p:cNvSpPr>
          <p:nvPr>
            <p:ph idx="1"/>
          </p:nvPr>
        </p:nvSpPr>
        <p:spPr>
          <a:xfrm>
            <a:off x="214282" y="1357298"/>
            <a:ext cx="8715436" cy="5286412"/>
          </a:xfrm>
        </p:spPr>
        <p:txBody>
          <a:bodyPr/>
          <a:lstStyle/>
          <a:p>
            <a:r>
              <a:rPr lang="id-ID" dirty="0" smtClean="0">
                <a:latin typeface="Agency FB" pitchFamily="34" charset="0"/>
              </a:rPr>
              <a:t>Kewajiban Lancar</a:t>
            </a:r>
          </a:p>
          <a:p>
            <a:pPr>
              <a:buNone/>
            </a:pPr>
            <a:r>
              <a:rPr lang="id-ID" dirty="0" smtClean="0">
                <a:latin typeface="Agency FB" pitchFamily="34" charset="0"/>
              </a:rPr>
              <a:t>	</a:t>
            </a:r>
            <a:r>
              <a:rPr lang="id-ID" dirty="0" smtClean="0">
                <a:latin typeface="Agency FB" pitchFamily="34" charset="0"/>
              </a:rPr>
              <a:t>- Timbul dari aktivitas operasi; utang pajak, pendapatan diterima    </a:t>
            </a:r>
          </a:p>
          <a:p>
            <a:pPr>
              <a:buNone/>
            </a:pPr>
            <a:r>
              <a:rPr lang="id-ID" dirty="0" smtClean="0">
                <a:latin typeface="Agency FB" pitchFamily="34" charset="0"/>
              </a:rPr>
              <a:t> </a:t>
            </a:r>
            <a:r>
              <a:rPr lang="id-ID" dirty="0" smtClean="0">
                <a:latin typeface="Agency FB" pitchFamily="34" charset="0"/>
              </a:rPr>
              <a:t>       muka, uang muka, utang usaha, dan beban operasi akrual lainnya</a:t>
            </a:r>
          </a:p>
          <a:p>
            <a:pPr>
              <a:buNone/>
            </a:pPr>
            <a:r>
              <a:rPr lang="id-ID" dirty="0" smtClean="0">
                <a:latin typeface="Agency FB" pitchFamily="34" charset="0"/>
              </a:rPr>
              <a:t>	</a:t>
            </a:r>
            <a:r>
              <a:rPr lang="id-ID" dirty="0" smtClean="0">
                <a:latin typeface="Agency FB" pitchFamily="34" charset="0"/>
              </a:rPr>
              <a:t>- Timbul dari aktivitas pendanaan; pinjaman jangka pendek, bagian </a:t>
            </a:r>
          </a:p>
          <a:p>
            <a:pPr>
              <a:buNone/>
            </a:pPr>
            <a:r>
              <a:rPr lang="id-ID" dirty="0" smtClean="0">
                <a:latin typeface="Agency FB" pitchFamily="34" charset="0"/>
              </a:rPr>
              <a:t> </a:t>
            </a:r>
            <a:r>
              <a:rPr lang="id-ID" dirty="0" smtClean="0">
                <a:latin typeface="Agency FB" pitchFamily="34" charset="0"/>
              </a:rPr>
              <a:t>       utang jangka panjang yang jatuh tempo dan utang bunga </a:t>
            </a:r>
          </a:p>
          <a:p>
            <a:pPr>
              <a:buFont typeface="Wingdings" pitchFamily="2" charset="2"/>
              <a:buChar char="v"/>
            </a:pPr>
            <a:r>
              <a:rPr lang="id-ID" dirty="0" smtClean="0">
                <a:latin typeface="Agency FB" pitchFamily="34" charset="0"/>
              </a:rPr>
              <a:t>Kewajiban Tak Lancar</a:t>
            </a:r>
          </a:p>
          <a:p>
            <a:pPr>
              <a:buNone/>
            </a:pPr>
            <a:r>
              <a:rPr lang="id-ID" dirty="0" smtClean="0">
                <a:latin typeface="Agency FB" pitchFamily="34" charset="0"/>
              </a:rPr>
              <a:t>	</a:t>
            </a:r>
            <a:r>
              <a:rPr lang="id-ID" dirty="0" smtClean="0">
                <a:latin typeface="Agency FB" pitchFamily="34" charset="0"/>
              </a:rPr>
              <a:t>Meliputi pinjaman, obligasi, utang, dan wesel bayar.</a:t>
            </a:r>
          </a:p>
          <a:p>
            <a:pPr>
              <a:buNone/>
            </a:pPr>
            <a:endParaRPr lang="id-ID" dirty="0" smtClean="0">
              <a:latin typeface="Agency FB" pitchFamily="34" charset="0"/>
            </a:endParaRPr>
          </a:p>
          <a:p>
            <a:pPr>
              <a:buNone/>
            </a:pPr>
            <a:r>
              <a:rPr lang="id-ID" dirty="0" smtClean="0">
                <a:latin typeface="Agency FB" pitchFamily="34" charset="0"/>
              </a:rPr>
              <a:t>	</a:t>
            </a:r>
            <a:endParaRPr lang="id-ID" dirty="0" smtClean="0">
              <a:latin typeface="Agency FB" pitchFamily="34" charset="0"/>
            </a:endParaRPr>
          </a:p>
          <a:p>
            <a:pPr>
              <a:buNone/>
            </a:pPr>
            <a:endParaRPr lang="id-ID" dirty="0">
              <a:latin typeface="Agency FB"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75490"/>
          </a:xfrm>
        </p:spPr>
        <p:txBody>
          <a:bodyPr>
            <a:normAutofit/>
          </a:bodyPr>
          <a:lstStyle/>
          <a:p>
            <a:pPr algn="ctr"/>
            <a:r>
              <a:rPr lang="id-ID" sz="3991" dirty="0" smtClean="0">
                <a:latin typeface="Algerian" pitchFamily="82" charset="0"/>
              </a:rPr>
              <a:t>Analisis kewajiban</a:t>
            </a:r>
            <a:endParaRPr lang="id-ID" sz="3991" dirty="0">
              <a:latin typeface="Algerian" pitchFamily="82" charset="0"/>
            </a:endParaRPr>
          </a:p>
        </p:txBody>
      </p:sp>
      <p:sp>
        <p:nvSpPr>
          <p:cNvPr id="3" name="Content Placeholder 2"/>
          <p:cNvSpPr>
            <a:spLocks noGrp="1"/>
          </p:cNvSpPr>
          <p:nvPr>
            <p:ph idx="1"/>
          </p:nvPr>
        </p:nvSpPr>
        <p:spPr>
          <a:xfrm>
            <a:off x="214282" y="1142984"/>
            <a:ext cx="8715436" cy="5500726"/>
          </a:xfrm>
        </p:spPr>
        <p:txBody>
          <a:bodyPr>
            <a:normAutofit fontScale="92500"/>
          </a:bodyPr>
          <a:lstStyle/>
          <a:p>
            <a:pPr algn="ctr">
              <a:buNone/>
            </a:pPr>
            <a:r>
              <a:rPr lang="id-ID" sz="2400" dirty="0" smtClean="0"/>
              <a:t>Dalam analisis kewajiban auditor merupakan satu sumber keyakinan dalam identifikasi dan pengukuran kewajiban</a:t>
            </a:r>
          </a:p>
          <a:p>
            <a:pPr algn="ctr">
              <a:buNone/>
            </a:pPr>
            <a:r>
              <a:rPr lang="id-ID" sz="2400" dirty="0" smtClean="0"/>
              <a:t>Hal ini dapat dilakukan dengan konfirmasi langsung, melakukan telaah atas notulen rapat, membaca kontrak perjanjian, serta bertanya pada pihak-pihak yang memahami kewajiban perusahaan untuk meyakinkan diri mereka  bahwa perusahaan mencatat seluruh kewajibannya. Sumber lain juga dapat berupa akuntansi berpasangan atau ayat berganda yang mensyaratkan adanya jurnal penyeimbang antara perolehan aset, sumber daya, atau biaya dengan kewajiban atau pembebanan sumber daya</a:t>
            </a:r>
          </a:p>
          <a:p>
            <a:pPr algn="ctr">
              <a:buNone/>
            </a:pPr>
            <a:r>
              <a:rPr lang="id-ID" sz="2400" smtClean="0"/>
              <a:t>Keakuratan dan kewajaran jumlah utang dapat dicek dengan merekonsiliasi jumlah utang dengan pengungkapan beban bunga dan pembayaran bunga</a:t>
            </a:r>
            <a:endParaRPr lang="id-ID"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04052"/>
          </a:xfrm>
        </p:spPr>
        <p:txBody>
          <a:bodyPr/>
          <a:lstStyle/>
          <a:p>
            <a:endParaRPr lang="id-ID" dirty="0"/>
          </a:p>
        </p:txBody>
      </p:sp>
      <p:sp>
        <p:nvSpPr>
          <p:cNvPr id="3" name="Content Placeholder 2"/>
          <p:cNvSpPr>
            <a:spLocks noGrp="1"/>
          </p:cNvSpPr>
          <p:nvPr>
            <p:ph idx="1"/>
          </p:nvPr>
        </p:nvSpPr>
        <p:spPr/>
        <p:txBody>
          <a:bodyPr/>
          <a:lstStyle/>
          <a:p>
            <a:endParaRPr lang="id-ID"/>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130</TotalTime>
  <Words>232</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Verve</vt:lpstr>
      <vt:lpstr>Analisis aktivitas pendanaan</vt:lpstr>
      <vt:lpstr>PENGANTAR</vt:lpstr>
      <vt:lpstr>Slide 3</vt:lpstr>
      <vt:lpstr>kewajiban</vt:lpstr>
      <vt:lpstr>Analisis kewajiban</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aktivitas pendanaan</dc:title>
  <dc:creator>A C E R</dc:creator>
  <cp:lastModifiedBy>A C E R</cp:lastModifiedBy>
  <cp:revision>15</cp:revision>
  <dcterms:created xsi:type="dcterms:W3CDTF">2016-11-06T14:17:30Z</dcterms:created>
  <dcterms:modified xsi:type="dcterms:W3CDTF">2016-11-06T16:32:33Z</dcterms:modified>
</cp:coreProperties>
</file>