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3D7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1E8E402-5607-4442-A3D9-5C4B4614096D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2F6B758-1168-4222-A91B-FDAC6B14A2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1"/>
            <a:ext cx="8458200" cy="1600199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Algerian" pitchFamily="82" charset="0"/>
              </a:rPr>
              <a:t>PENGENALAN ASET JANGKA PANJANG</a:t>
            </a:r>
            <a:endParaRPr lang="en-US" sz="3600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0"/>
            <a:ext cx="4953000" cy="762000"/>
          </a:xfrm>
        </p:spPr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  <a:latin typeface="Baskerville Old Face" pitchFamily="18" charset="0"/>
              </a:rPr>
              <a:t>Hasbiana</a:t>
            </a:r>
            <a:r>
              <a:rPr lang="en-US" dirty="0" smtClean="0">
                <a:solidFill>
                  <a:srgbClr val="C00000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skerville Old Face" pitchFamily="18" charset="0"/>
              </a:rPr>
              <a:t>Dalimunthe</a:t>
            </a:r>
            <a:r>
              <a:rPr lang="en-US" dirty="0" smtClean="0">
                <a:solidFill>
                  <a:srgbClr val="C00000"/>
                </a:solidFill>
                <a:latin typeface="Baskerville Old Face" pitchFamily="18" charset="0"/>
              </a:rPr>
              <a:t> SE., </a:t>
            </a:r>
            <a:r>
              <a:rPr lang="en-US" dirty="0" err="1" smtClean="0">
                <a:solidFill>
                  <a:srgbClr val="C00000"/>
                </a:solidFill>
                <a:latin typeface="Baskerville Old Face" pitchFamily="18" charset="0"/>
              </a:rPr>
              <a:t>M.Ak</a:t>
            </a:r>
            <a:endParaRPr lang="en-US" dirty="0">
              <a:solidFill>
                <a:srgbClr val="C000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066800"/>
          </a:xfrm>
        </p:spPr>
        <p:txBody>
          <a:bodyPr/>
          <a:lstStyle/>
          <a:p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Dampak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Kapitalisasi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terhadap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Arus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Kas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Operasi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=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dilaporkan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dikapitalisasi</a:t>
            </a:r>
            <a:r>
              <a:rPr lang="en-US" dirty="0" smtClean="0"/>
              <a:t> =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dilaporkan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“Hal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pembebanan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yang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smtClean="0"/>
              <a:t>kapitalisasi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>
                <a:latin typeface="Algerian" pitchFamily="82" charset="0"/>
              </a:rPr>
              <a:t>Definisi</a:t>
            </a:r>
            <a:endParaRPr lang="en-US" sz="36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867400"/>
          </a:xfrm>
        </p:spPr>
        <p:txBody>
          <a:bodyPr>
            <a:normAutofit lnSpcReduction="10000"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Aset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jangka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panjang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: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merupakan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sumber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daya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yang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digunakan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untuk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menghasilkan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penghasilan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operasi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(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atau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mengurangi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biaya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operasi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)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untuk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lebih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dari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satu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periode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.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Bentuk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aset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jangka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panjang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yang paling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umum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adalah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aset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tetap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berwujud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: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	-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bangunan</a:t>
            </a:r>
            <a:endParaRPr lang="en-US" dirty="0" smtClean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	-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pabrik</a:t>
            </a:r>
            <a:endParaRPr lang="en-US" dirty="0" smtClean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	-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peralatan</a:t>
            </a:r>
            <a:endParaRPr lang="en-US" dirty="0" smtClean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Aset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jangka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panjang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lainnya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adalah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aset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tak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berwujud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: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	- paten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	-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merek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dagang</a:t>
            </a:r>
            <a:endParaRPr lang="en-US" dirty="0" smtClean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	- goodwill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	- copyright</a:t>
            </a:r>
            <a:endParaRPr lang="en-US" dirty="0">
              <a:solidFill>
                <a:srgbClr val="C00000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70C0"/>
                </a:solidFill>
                <a:latin typeface="Algerian" pitchFamily="82" charset="0"/>
              </a:rPr>
              <a:t>Akuntansi</a:t>
            </a:r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Algerian" pitchFamily="82" charset="0"/>
              </a:rPr>
              <a:t>aset</a:t>
            </a:r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Algerian" pitchFamily="82" charset="0"/>
              </a:rPr>
              <a:t>jangka</a:t>
            </a:r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Algerian" pitchFamily="82" charset="0"/>
              </a:rPr>
              <a:t>panjang</a:t>
            </a: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6553200"/>
          </a:xfrm>
        </p:spPr>
        <p:txBody>
          <a:bodyPr>
            <a:normAutofit fontScale="77500" lnSpcReduction="20000"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Proses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akuntansi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aset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jangka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panjang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mencakup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tiga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aktivitas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terpisah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    -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kapitalisasi</a:t>
            </a:r>
            <a:endParaRPr lang="en-US" dirty="0" smtClean="0">
              <a:solidFill>
                <a:srgbClr val="7030A0"/>
              </a:solidFill>
              <a:latin typeface="Agency FB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	-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alokasi</a:t>
            </a:r>
            <a:endParaRPr lang="en-US" dirty="0" smtClean="0">
              <a:solidFill>
                <a:srgbClr val="7030A0"/>
              </a:solidFill>
              <a:latin typeface="Agency FB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	-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penurunan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gency FB" pitchFamily="34" charset="0"/>
              </a:rPr>
              <a:t>nilai</a:t>
            </a:r>
            <a:endParaRPr lang="en-US" dirty="0" smtClean="0">
              <a:solidFill>
                <a:srgbClr val="7030A0"/>
              </a:solidFill>
              <a:latin typeface="Agency FB" pitchFamily="34" charset="0"/>
            </a:endParaRPr>
          </a:p>
          <a:p>
            <a:pPr>
              <a:buNone/>
            </a:pPr>
            <a:endParaRPr lang="en-US" i="1" dirty="0" smtClean="0">
              <a:solidFill>
                <a:srgbClr val="7030A0"/>
              </a:solidFill>
              <a:latin typeface="Agency FB" pitchFamily="34" charset="0"/>
            </a:endParaRPr>
          </a:p>
          <a:p>
            <a:pPr marL="624078" indent="-514350" algn="ctr">
              <a:buClr>
                <a:srgbClr val="C00000"/>
              </a:buClr>
              <a:buNone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a. </a:t>
            </a:r>
            <a:r>
              <a:rPr lang="en-US" sz="3300" i="1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Kapitalisasi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 </a:t>
            </a:r>
            <a:r>
              <a:rPr lang="en-US" sz="3300" i="1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(capitalization)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merupakan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proses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penangguhan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biaya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yang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terjadi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pada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periode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berjalan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,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tetapi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manfaatnya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diharapkan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dapat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berlangsung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selama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beberapa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periode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di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masa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depan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.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Kapitalisasi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ini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yang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menciptakan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akun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aset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.</a:t>
            </a:r>
          </a:p>
          <a:p>
            <a:pPr marL="624078" indent="-514350" algn="ctr">
              <a:buClr>
                <a:srgbClr val="C00000"/>
              </a:buClr>
              <a:buNone/>
            </a:pPr>
            <a:r>
              <a:rPr lang="en-US" sz="3300" i="1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b. </a:t>
            </a:r>
            <a:r>
              <a:rPr lang="en-US" sz="3300" i="1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Alokasi</a:t>
            </a:r>
            <a:r>
              <a:rPr lang="en-US" sz="3300" i="1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(allocation)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merupakan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proses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pembebanan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biaya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tangguhan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(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aset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)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secara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periodik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sepanjang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satu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atau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lebih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periode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manfaat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yang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diharapkan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.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Proses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ini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dinamakan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penyusutan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untuk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aset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berwujud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,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amortisasi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untuk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aset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tak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berwujud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,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dan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deplesi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untuk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sumber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daya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alam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.</a:t>
            </a:r>
          </a:p>
          <a:p>
            <a:pPr marL="624078" indent="-514350" algn="ctr">
              <a:buClr>
                <a:srgbClr val="C00000"/>
              </a:buClr>
              <a:buNone/>
            </a:pPr>
            <a:r>
              <a:rPr lang="en-US" sz="3300" i="1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c. </a:t>
            </a:r>
            <a:r>
              <a:rPr lang="en-US" sz="3300" i="1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Penurunan</a:t>
            </a:r>
            <a:r>
              <a:rPr lang="en-US" sz="3300" i="1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i="1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Nilai</a:t>
            </a:r>
            <a:r>
              <a:rPr lang="en-US" sz="3300" i="1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(impairment) 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merupakan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proses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penurunan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nilai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buku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aset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saat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arus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kas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yang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diharapkan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tidak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lagi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cukup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untuk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menutupi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biaya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tersisa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yang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masih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tercatat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pada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 </a:t>
            </a:r>
            <a:r>
              <a:rPr lang="en-US" sz="3300" dirty="0" err="1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neraca</a:t>
            </a:r>
            <a:r>
              <a:rPr lang="en-US" sz="3300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.</a:t>
            </a:r>
            <a:endParaRPr lang="en-US" sz="3300" i="1" dirty="0" smtClean="0">
              <a:solidFill>
                <a:schemeClr val="accent2">
                  <a:lumMod val="75000"/>
                </a:schemeClr>
              </a:solidFill>
              <a:latin typeface="Agency FB" pitchFamily="34" charset="0"/>
            </a:endParaRPr>
          </a:p>
          <a:p>
            <a:pPr marL="624078" indent="-514350" algn="ctr">
              <a:buClr>
                <a:srgbClr val="C00000"/>
              </a:buCl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gency FB" pitchFamily="34" charset="0"/>
              </a:rPr>
              <a:t>	</a:t>
            </a:r>
          </a:p>
          <a:p>
            <a:pPr marL="624078" indent="-514350">
              <a:buClr>
                <a:srgbClr val="C00000"/>
              </a:buClr>
              <a:buAutoNum type="alphaLcPeriod"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gency FB" pitchFamily="34" charset="0"/>
            </a:endParaRPr>
          </a:p>
          <a:p>
            <a:pPr marL="624078" indent="-514350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gency FB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	</a:t>
            </a:r>
            <a:endParaRPr lang="en-US" dirty="0">
              <a:solidFill>
                <a:srgbClr val="7030A0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077200" cy="10668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Algerian" pitchFamily="82" charset="0"/>
              </a:rPr>
              <a:t>kapitalisasi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763000" cy="4800600"/>
          </a:xfrm>
        </p:spPr>
        <p:txBody>
          <a:bodyPr/>
          <a:lstStyle/>
          <a:p>
            <a:pPr algn="just">
              <a:buClr>
                <a:schemeClr val="accent2"/>
              </a:buCl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gency FB" pitchFamily="34" charset="0"/>
              </a:rPr>
              <a:t>untuk</a:t>
            </a:r>
            <a:r>
              <a:rPr lang="en-US" sz="3200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C00000"/>
                </a:solidFill>
                <a:latin typeface="Agency FB" pitchFamily="34" charset="0"/>
              </a:rPr>
              <a:t>aset</a:t>
            </a:r>
            <a:r>
              <a:rPr lang="en-US" sz="3200" i="1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C00000"/>
                </a:solidFill>
                <a:latin typeface="Agency FB" pitchFamily="34" charset="0"/>
              </a:rPr>
              <a:t>berwujud</a:t>
            </a:r>
            <a:r>
              <a:rPr lang="en-US" sz="3200" dirty="0" smtClean="0">
                <a:solidFill>
                  <a:srgbClr val="002060"/>
                </a:solidFill>
                <a:latin typeface="Agency FB" pitchFamily="34" charset="0"/>
              </a:rPr>
              <a:t>; </a:t>
            </a:r>
            <a:r>
              <a:rPr lang="en-US" sz="3200" dirty="0" err="1" smtClean="0">
                <a:solidFill>
                  <a:srgbClr val="002060"/>
                </a:solidFill>
                <a:latin typeface="Agency FB" pitchFamily="34" charset="0"/>
              </a:rPr>
              <a:t>aset</a:t>
            </a:r>
            <a:r>
              <a:rPr lang="en-US" sz="3200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gency FB" pitchFamily="34" charset="0"/>
              </a:rPr>
              <a:t>dicatat</a:t>
            </a:r>
            <a:r>
              <a:rPr lang="en-US" sz="3200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gency FB" pitchFamily="34" charset="0"/>
              </a:rPr>
              <a:t>pada</a:t>
            </a:r>
            <a:r>
              <a:rPr lang="en-US" sz="3200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C00000"/>
                </a:solidFill>
                <a:latin typeface="Agency FB" pitchFamily="34" charset="0"/>
              </a:rPr>
              <a:t>nilai</a:t>
            </a:r>
            <a:r>
              <a:rPr lang="en-US" sz="3200" i="1" dirty="0" smtClean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C00000"/>
                </a:solidFill>
                <a:latin typeface="Agency FB" pitchFamily="34" charset="0"/>
              </a:rPr>
              <a:t>perolehan</a:t>
            </a:r>
            <a:endParaRPr lang="en-US" sz="3200" i="1" dirty="0" smtClean="0">
              <a:solidFill>
                <a:srgbClr val="C00000"/>
              </a:solidFill>
              <a:latin typeface="Agency FB" pitchFamily="34" charset="0"/>
            </a:endParaRPr>
          </a:p>
          <a:p>
            <a:pPr algn="just">
              <a:buClr>
                <a:schemeClr val="accent2"/>
              </a:buCl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Untuk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gency FB" pitchFamily="34" charset="0"/>
              </a:rPr>
              <a:t>aset</a:t>
            </a:r>
            <a:r>
              <a:rPr lang="en-US" sz="3200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gency FB" pitchFamily="34" charset="0"/>
              </a:rPr>
              <a:t>tak</a:t>
            </a:r>
            <a:r>
              <a:rPr lang="en-US" sz="3200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gency FB" pitchFamily="34" charset="0"/>
              </a:rPr>
              <a:t>berwujud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biasanya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mengalami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kapitalisasi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lebih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bermasalah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,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semua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aset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diragukan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menghasilkan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keuntungan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di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masa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depan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dengan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Agency FB" pitchFamily="34" charset="0"/>
              </a:rPr>
              <a:t>kata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 lain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jumlah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keuntungan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masa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depannya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maupun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usia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ekonomisnya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tidak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bisa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diukur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secara</a:t>
            </a:r>
            <a:r>
              <a:rPr lang="en-US" sz="3200" i="1" dirty="0" smtClean="0">
                <a:solidFill>
                  <a:srgbClr val="002060"/>
                </a:solidFill>
                <a:latin typeface="Agency FB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gency FB" pitchFamily="34" charset="0"/>
              </a:rPr>
              <a:t>andal</a:t>
            </a:r>
            <a:r>
              <a:rPr lang="en-US" sz="3200" dirty="0" smtClean="0">
                <a:solidFill>
                  <a:schemeClr val="accent2"/>
                </a:solidFill>
                <a:latin typeface="Agency FB" pitchFamily="34" charset="0"/>
              </a:rPr>
              <a:t>.</a:t>
            </a:r>
          </a:p>
          <a:p>
            <a:pPr algn="just">
              <a:buClr>
                <a:schemeClr val="accent2"/>
              </a:buClr>
              <a:buNone/>
            </a:pPr>
            <a:endParaRPr lang="en-US" sz="3200" dirty="0">
              <a:solidFill>
                <a:schemeClr val="accent2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Algerian" pitchFamily="82" charset="0"/>
              </a:rPr>
              <a:t>alokasi</a:t>
            </a:r>
            <a:endParaRPr lang="en-US" sz="3200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48981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>
                <a:latin typeface="Agency FB" pitchFamily="34" charset="0"/>
              </a:rPr>
              <a:t>Alokasi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biaya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disebut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penyusutan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i="1" dirty="0" smtClean="0">
                <a:solidFill>
                  <a:srgbClr val="C00000"/>
                </a:solidFill>
                <a:latin typeface="Agency FB" pitchFamily="34" charset="0"/>
              </a:rPr>
              <a:t>(depreciation) </a:t>
            </a:r>
            <a:r>
              <a:rPr lang="en-US" dirty="0" err="1" smtClean="0">
                <a:latin typeface="Agency FB" pitchFamily="34" charset="0"/>
              </a:rPr>
              <a:t>jika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terkait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dengan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tetap</a:t>
            </a:r>
            <a:r>
              <a:rPr lang="en-US" dirty="0" smtClean="0">
                <a:latin typeface="Agency FB" pitchFamily="34" charset="0"/>
              </a:rPr>
              <a:t>, </a:t>
            </a:r>
            <a:r>
              <a:rPr lang="en-US" dirty="0" err="1" smtClean="0">
                <a:latin typeface="Agency FB" pitchFamily="34" charset="0"/>
              </a:rPr>
              <a:t>amortisasi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i="1" dirty="0" smtClean="0">
                <a:solidFill>
                  <a:srgbClr val="C00000"/>
                </a:solidFill>
                <a:latin typeface="Agency FB" pitchFamily="34" charset="0"/>
              </a:rPr>
              <a:t>(amortization) </a:t>
            </a:r>
            <a:r>
              <a:rPr lang="en-US" dirty="0" err="1" smtClean="0">
                <a:latin typeface="Agency FB" pitchFamily="34" charset="0"/>
              </a:rPr>
              <a:t>untuk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tak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berwujud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deplesi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i="1" dirty="0" smtClean="0">
                <a:solidFill>
                  <a:srgbClr val="C00000"/>
                </a:solidFill>
                <a:latin typeface="Agency FB" pitchFamily="34" charset="0"/>
              </a:rPr>
              <a:t>(depletion) </a:t>
            </a:r>
            <a:r>
              <a:rPr lang="en-US" dirty="0" err="1" smtClean="0">
                <a:latin typeface="Agency FB" pitchFamily="34" charset="0"/>
              </a:rPr>
              <a:t>jika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dikaitkan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dengan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sumber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daya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alam</a:t>
            </a:r>
            <a:r>
              <a:rPr lang="en-US" dirty="0" smtClean="0">
                <a:latin typeface="Agency FB" pitchFamily="34" charset="0"/>
              </a:rPr>
              <a:t>.</a:t>
            </a:r>
          </a:p>
          <a:p>
            <a:pPr>
              <a:buNone/>
            </a:pPr>
            <a:r>
              <a:rPr lang="en-US" dirty="0" err="1" smtClean="0">
                <a:latin typeface="Agency FB" pitchFamily="34" charset="0"/>
              </a:rPr>
              <a:t>Alokasi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biaya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merupakan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proses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untuk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mengaitkan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biaya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dengan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manfaatnya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bukan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merupakan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proses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valuasi</a:t>
            </a:r>
            <a:r>
              <a:rPr lang="en-US" dirty="0" smtClean="0">
                <a:latin typeface="Agency FB" pitchFamily="34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Agency FB" pitchFamily="34" charset="0"/>
            </a:endParaRPr>
          </a:p>
          <a:p>
            <a:pPr algn="ctr">
              <a:buNone/>
            </a:pPr>
            <a:r>
              <a:rPr lang="en-US" dirty="0" err="1" smtClean="0">
                <a:solidFill>
                  <a:schemeClr val="accent2"/>
                </a:solidFill>
                <a:latin typeface="Agency FB" pitchFamily="34" charset="0"/>
              </a:rPr>
              <a:t>Nilai</a:t>
            </a:r>
            <a:r>
              <a:rPr lang="en-US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Agency FB" pitchFamily="34" charset="0"/>
              </a:rPr>
              <a:t>Tercatat</a:t>
            </a:r>
            <a:r>
              <a:rPr lang="en-US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Agency FB" pitchFamily="34" charset="0"/>
              </a:rPr>
              <a:t>Aset</a:t>
            </a:r>
            <a:r>
              <a:rPr lang="en-US" dirty="0" smtClean="0">
                <a:solidFill>
                  <a:schemeClr val="accent2"/>
                </a:solidFill>
                <a:latin typeface="Agency FB" pitchFamily="34" charset="0"/>
              </a:rPr>
              <a:t> : </a:t>
            </a:r>
            <a:r>
              <a:rPr lang="en-US" dirty="0" err="1" smtClean="0">
                <a:solidFill>
                  <a:schemeClr val="accent2"/>
                </a:solidFill>
                <a:latin typeface="Agency FB" pitchFamily="34" charset="0"/>
              </a:rPr>
              <a:t>Nilai</a:t>
            </a:r>
            <a:r>
              <a:rPr lang="en-US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Agency FB" pitchFamily="34" charset="0"/>
              </a:rPr>
              <a:t>Kapitalisasi</a:t>
            </a:r>
            <a:r>
              <a:rPr lang="en-US" dirty="0" smtClean="0">
                <a:solidFill>
                  <a:schemeClr val="accent2"/>
                </a:solidFill>
                <a:latin typeface="Agency FB" pitchFamily="34" charset="0"/>
              </a:rPr>
              <a:t> – </a:t>
            </a:r>
            <a:r>
              <a:rPr lang="en-US" dirty="0" err="1" smtClean="0">
                <a:solidFill>
                  <a:schemeClr val="accent2"/>
                </a:solidFill>
                <a:latin typeface="Agency FB" pitchFamily="34" charset="0"/>
              </a:rPr>
              <a:t>Alokasi</a:t>
            </a:r>
            <a:r>
              <a:rPr lang="en-US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Agency FB" pitchFamily="34" charset="0"/>
              </a:rPr>
              <a:t>Biaya</a:t>
            </a:r>
            <a:r>
              <a:rPr lang="en-US" dirty="0" smtClean="0">
                <a:solidFill>
                  <a:schemeClr val="accent2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Agency FB" pitchFamily="34" charset="0"/>
              </a:rPr>
              <a:t>Kumulatif</a:t>
            </a:r>
            <a:r>
              <a:rPr lang="en-US" dirty="0" smtClean="0">
                <a:latin typeface="Agency FB" pitchFamily="34" charset="0"/>
              </a:rPr>
              <a:t>  </a:t>
            </a:r>
          </a:p>
          <a:p>
            <a:pPr algn="ctr">
              <a:buNone/>
            </a:pPr>
            <a:r>
              <a:rPr lang="en-US" dirty="0" smtClean="0">
                <a:latin typeface="Agency FB" pitchFamily="34" charset="0"/>
              </a:rPr>
              <a:t>(</a:t>
            </a:r>
            <a:r>
              <a:rPr lang="en-US" dirty="0" err="1" smtClean="0">
                <a:latin typeface="Agency FB" pitchFamily="34" charset="0"/>
              </a:rPr>
              <a:t>tidak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perlu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mencerminkan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nilai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wajar</a:t>
            </a:r>
            <a:r>
              <a:rPr lang="en-US" dirty="0" smtClean="0">
                <a:latin typeface="Agency FB" pitchFamily="34" charset="0"/>
              </a:rPr>
              <a:t>)</a:t>
            </a:r>
          </a:p>
          <a:p>
            <a:pPr algn="ctr">
              <a:buNone/>
            </a:pPr>
            <a:r>
              <a:rPr lang="en-US" dirty="0" err="1" smtClean="0">
                <a:latin typeface="Agency FB" pitchFamily="34" charset="0"/>
              </a:rPr>
              <a:t>Ada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tiga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faktor</a:t>
            </a:r>
            <a:r>
              <a:rPr lang="en-US" dirty="0" smtClean="0">
                <a:latin typeface="Agency FB" pitchFamily="34" charset="0"/>
              </a:rPr>
              <a:t> yang </a:t>
            </a:r>
            <a:r>
              <a:rPr lang="en-US" dirty="0" err="1" smtClean="0">
                <a:latin typeface="Agency FB" pitchFamily="34" charset="0"/>
              </a:rPr>
              <a:t>menentukan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nilai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alokasi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biaya</a:t>
            </a:r>
            <a:r>
              <a:rPr lang="en-US" dirty="0" smtClean="0">
                <a:latin typeface="Agency FB" pitchFamily="34" charset="0"/>
              </a:rPr>
              <a:t>:</a:t>
            </a:r>
          </a:p>
          <a:p>
            <a:pPr marL="624078" indent="-514350" algn="ctr">
              <a:buAutoNum type="arabicPeriod"/>
            </a:pPr>
            <a:r>
              <a:rPr lang="en-US" dirty="0" err="1" smtClean="0">
                <a:latin typeface="Agency FB" pitchFamily="34" charset="0"/>
              </a:rPr>
              <a:t>Periode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manfaat</a:t>
            </a:r>
            <a:endParaRPr lang="en-US" dirty="0" smtClean="0">
              <a:latin typeface="Agency FB" pitchFamily="34" charset="0"/>
            </a:endParaRPr>
          </a:p>
          <a:p>
            <a:pPr marL="624078" indent="-514350" algn="ctr">
              <a:buAutoNum type="arabicPeriod"/>
            </a:pPr>
            <a:r>
              <a:rPr lang="en-US" dirty="0" err="1" smtClean="0">
                <a:latin typeface="Agency FB" pitchFamily="34" charset="0"/>
              </a:rPr>
              <a:t>Nilai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sisa</a:t>
            </a:r>
            <a:endParaRPr lang="en-US" dirty="0" smtClean="0">
              <a:latin typeface="Agency FB" pitchFamily="34" charset="0"/>
            </a:endParaRPr>
          </a:p>
          <a:p>
            <a:pPr marL="624078" indent="-514350" algn="ctr">
              <a:buAutoNum type="arabicPeriod"/>
            </a:pPr>
            <a:r>
              <a:rPr lang="en-US" dirty="0" err="1" smtClean="0">
                <a:latin typeface="Agency FB" pitchFamily="34" charset="0"/>
              </a:rPr>
              <a:t>Metode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alokasi</a:t>
            </a:r>
            <a:endParaRPr lang="en-US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Algerian" pitchFamily="82" charset="0"/>
              </a:rPr>
              <a:t>Penurunan</a:t>
            </a:r>
            <a:r>
              <a:rPr lang="en-US" sz="3200" dirty="0" smtClean="0">
                <a:solidFill>
                  <a:srgbClr val="C00000"/>
                </a:solidFill>
                <a:latin typeface="Algerian" pitchFamily="8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Algerian" pitchFamily="82" charset="0"/>
              </a:rPr>
              <a:t>nilai</a:t>
            </a:r>
            <a:endParaRPr lang="en-US" sz="3200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087112"/>
          </a:xfrm>
        </p:spPr>
        <p:txBody>
          <a:bodyPr/>
          <a:lstStyle/>
          <a:p>
            <a:pPr algn="just"/>
            <a:r>
              <a:rPr lang="en-US" dirty="0" err="1" smtClean="0">
                <a:latin typeface="Agency FB" pitchFamily="34" charset="0"/>
              </a:rPr>
              <a:t>Jika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arus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kas</a:t>
            </a:r>
            <a:r>
              <a:rPr lang="en-US" dirty="0" smtClean="0">
                <a:latin typeface="Agency FB" pitchFamily="34" charset="0"/>
              </a:rPr>
              <a:t> yang </a:t>
            </a:r>
            <a:r>
              <a:rPr lang="en-US" dirty="0" err="1" smtClean="0">
                <a:latin typeface="Agency FB" pitchFamily="34" charset="0"/>
              </a:rPr>
              <a:t>diharapkan</a:t>
            </a:r>
            <a:r>
              <a:rPr lang="en-US" dirty="0" smtClean="0">
                <a:latin typeface="Agency FB" pitchFamily="34" charset="0"/>
              </a:rPr>
              <a:t> (</a:t>
            </a:r>
            <a:r>
              <a:rPr lang="en-US" dirty="0" err="1" smtClean="0">
                <a:latin typeface="Agency FB" pitchFamily="34" charset="0"/>
              </a:rPr>
              <a:t>tidak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didiskonto</a:t>
            </a:r>
            <a:r>
              <a:rPr lang="en-US" dirty="0" smtClean="0">
                <a:latin typeface="Agency FB" pitchFamily="34" charset="0"/>
              </a:rPr>
              <a:t>) </a:t>
            </a:r>
            <a:r>
              <a:rPr lang="en-US" dirty="0" err="1" smtClean="0">
                <a:latin typeface="Agency FB" pitchFamily="34" charset="0"/>
              </a:rPr>
              <a:t>lebih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kecil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dibandingkan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nilai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tercatat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(</a:t>
            </a:r>
            <a:r>
              <a:rPr lang="en-US" dirty="0" err="1" smtClean="0">
                <a:latin typeface="Agency FB" pitchFamily="34" charset="0"/>
              </a:rPr>
              <a:t>biaya</a:t>
            </a:r>
            <a:r>
              <a:rPr lang="en-US" dirty="0" smtClean="0">
                <a:latin typeface="Agency FB" pitchFamily="34" charset="0"/>
              </a:rPr>
              <a:t> – </a:t>
            </a:r>
            <a:r>
              <a:rPr lang="en-US" dirty="0" err="1" smtClean="0">
                <a:latin typeface="Agency FB" pitchFamily="34" charset="0"/>
              </a:rPr>
              <a:t>akumulasi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penyusutan</a:t>
            </a:r>
            <a:r>
              <a:rPr lang="en-US" dirty="0" smtClean="0">
                <a:latin typeface="Agency FB" pitchFamily="34" charset="0"/>
              </a:rPr>
              <a:t>),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perlu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diturunkan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nilainya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dinyatakan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sebesar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nilai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pasar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wajar</a:t>
            </a:r>
            <a:r>
              <a:rPr lang="en-US" dirty="0" smtClean="0">
                <a:latin typeface="Agency FB" pitchFamily="34" charset="0"/>
              </a:rPr>
              <a:t>.</a:t>
            </a:r>
          </a:p>
          <a:p>
            <a:pPr algn="just"/>
            <a:r>
              <a:rPr lang="en-US" dirty="0" smtClean="0">
                <a:latin typeface="Agency FB" pitchFamily="34" charset="0"/>
              </a:rPr>
              <a:t>Dari </a:t>
            </a:r>
            <a:r>
              <a:rPr lang="en-US" dirty="0" err="1" smtClean="0">
                <a:latin typeface="Agency FB" pitchFamily="34" charset="0"/>
              </a:rPr>
              <a:t>perspektif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analisis</a:t>
            </a:r>
            <a:r>
              <a:rPr lang="en-US" dirty="0" smtClean="0">
                <a:latin typeface="Agency FB" pitchFamily="34" charset="0"/>
              </a:rPr>
              <a:t>, </a:t>
            </a:r>
            <a:r>
              <a:rPr lang="en-US" dirty="0" err="1" smtClean="0">
                <a:latin typeface="Agency FB" pitchFamily="34" charset="0"/>
              </a:rPr>
              <a:t>terdapat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dua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distorsi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terkait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dengan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penurunan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nilai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:</a:t>
            </a:r>
          </a:p>
          <a:p>
            <a:pPr algn="just">
              <a:buNone/>
            </a:pPr>
            <a:r>
              <a:rPr lang="en-US" dirty="0" smtClean="0">
                <a:latin typeface="Agency FB" pitchFamily="34" charset="0"/>
              </a:rPr>
              <a:t>	a. Bias </a:t>
            </a:r>
            <a:r>
              <a:rPr lang="en-US" dirty="0" err="1" smtClean="0">
                <a:latin typeface="Agency FB" pitchFamily="34" charset="0"/>
              </a:rPr>
              <a:t>konservatif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mendistorsi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valuasi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jangka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panjang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karena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nilai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dapat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diturunkan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namun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tidak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dapat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dinaikkan</a:t>
            </a:r>
            <a:r>
              <a:rPr lang="en-US" dirty="0" smtClean="0">
                <a:latin typeface="Agency FB" pitchFamily="34" charset="0"/>
              </a:rPr>
              <a:t>.</a:t>
            </a:r>
          </a:p>
          <a:p>
            <a:pPr algn="just">
              <a:buNone/>
            </a:pPr>
            <a:r>
              <a:rPr lang="en-US" dirty="0" smtClean="0">
                <a:latin typeface="Agency FB" pitchFamily="34" charset="0"/>
              </a:rPr>
              <a:t>	b. </a:t>
            </a:r>
            <a:r>
              <a:rPr lang="en-US" dirty="0" err="1" smtClean="0">
                <a:latin typeface="Agency FB" pitchFamily="34" charset="0"/>
              </a:rPr>
              <a:t>Pengakuan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penurunan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nilai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memiliki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dampak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temporer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besar</a:t>
            </a:r>
            <a:r>
              <a:rPr lang="en-US" dirty="0" smtClean="0">
                <a:latin typeface="Agency FB" pitchFamily="34" charset="0"/>
              </a:rPr>
              <a:t> yang </a:t>
            </a:r>
            <a:r>
              <a:rPr lang="en-US" dirty="0" err="1" smtClean="0">
                <a:latin typeface="Agency FB" pitchFamily="34" charset="0"/>
              </a:rPr>
              <a:t>mendistorsi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laba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bersih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sementara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berpotensi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untuk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meningkatkan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kegunaan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nilai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pada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neraca</a:t>
            </a:r>
            <a:r>
              <a:rPr lang="en-US" dirty="0" smtClean="0">
                <a:latin typeface="Agency FB" pitchFamily="34" charset="0"/>
              </a:rPr>
              <a:t>.</a:t>
            </a:r>
            <a:endParaRPr lang="en-US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Dampak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Kapitalisasi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terhadap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Laba</a:t>
            </a:r>
            <a:endParaRPr lang="en-US" dirty="0">
              <a:solidFill>
                <a:srgbClr val="833D79"/>
              </a:solidFill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763000" cy="4821936"/>
          </a:xfrm>
        </p:spPr>
        <p:txBody>
          <a:bodyPr/>
          <a:lstStyle/>
          <a:p>
            <a:r>
              <a:rPr lang="en-US" sz="3200" dirty="0" err="1" smtClean="0">
                <a:latin typeface="Agency FB" pitchFamily="34" charset="0"/>
              </a:rPr>
              <a:t>Kapitalisasi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memiliki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dua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dampak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terhadap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laba</a:t>
            </a:r>
            <a:r>
              <a:rPr lang="en-US" sz="3200" dirty="0" smtClean="0">
                <a:latin typeface="Agency FB" pitchFamily="34" charset="0"/>
              </a:rPr>
              <a:t> :</a:t>
            </a:r>
          </a:p>
          <a:p>
            <a:pPr marL="624078" indent="-514350" algn="just">
              <a:buClr>
                <a:srgbClr val="C00000"/>
              </a:buClr>
              <a:buSzPct val="88000"/>
              <a:buFont typeface="+mj-lt"/>
              <a:buAutoNum type="arabicPeriod"/>
            </a:pPr>
            <a:r>
              <a:rPr lang="en-US" sz="3200" dirty="0" err="1" smtClean="0">
                <a:latin typeface="Agency FB" pitchFamily="34" charset="0"/>
              </a:rPr>
              <a:t>Kapitalisasi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menangguhkan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pengakuan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biaya</a:t>
            </a:r>
            <a:r>
              <a:rPr lang="en-US" sz="3200" dirty="0" smtClean="0">
                <a:latin typeface="Agency FB" pitchFamily="34" charset="0"/>
              </a:rPr>
              <a:t>. Hal </a:t>
            </a:r>
            <a:r>
              <a:rPr lang="en-US" sz="3200" dirty="0" err="1" smtClean="0">
                <a:latin typeface="Agency FB" pitchFamily="34" charset="0"/>
              </a:rPr>
              <a:t>ini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berarti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kapitalisasi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menghasilkan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laba</a:t>
            </a:r>
            <a:r>
              <a:rPr lang="en-US" sz="3200" dirty="0" smtClean="0">
                <a:latin typeface="Agency FB" pitchFamily="34" charset="0"/>
              </a:rPr>
              <a:t> yang </a:t>
            </a:r>
            <a:r>
              <a:rPr lang="en-US" sz="3200" dirty="0" err="1" smtClean="0">
                <a:latin typeface="Agency FB" pitchFamily="34" charset="0"/>
              </a:rPr>
              <a:t>tinggi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selama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periode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akuisisi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namun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laba</a:t>
            </a:r>
            <a:r>
              <a:rPr lang="en-US" sz="3200" dirty="0" smtClean="0">
                <a:latin typeface="Agency FB" pitchFamily="34" charset="0"/>
              </a:rPr>
              <a:t> yang </a:t>
            </a:r>
            <a:r>
              <a:rPr lang="en-US" sz="3200" dirty="0" err="1" smtClean="0">
                <a:latin typeface="Agency FB" pitchFamily="34" charset="0"/>
              </a:rPr>
              <a:t>lebih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rendah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pada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periode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berikutnya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jika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dibandingkan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dengan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pembebanan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biaya</a:t>
            </a:r>
            <a:r>
              <a:rPr lang="en-US" sz="3200" dirty="0" smtClean="0">
                <a:latin typeface="Agency FB" pitchFamily="34" charset="0"/>
              </a:rPr>
              <a:t>.</a:t>
            </a:r>
          </a:p>
          <a:p>
            <a:pPr marL="624078" indent="-514350" algn="just">
              <a:buClr>
                <a:srgbClr val="C00000"/>
              </a:buClr>
              <a:buSzPct val="88000"/>
              <a:buFont typeface="+mj-lt"/>
              <a:buAutoNum type="arabicPeriod"/>
            </a:pPr>
            <a:r>
              <a:rPr lang="en-US" sz="3200" dirty="0" err="1" smtClean="0">
                <a:latin typeface="Agency FB" pitchFamily="34" charset="0"/>
              </a:rPr>
              <a:t>Kapitalisasi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menghasilkan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perataan</a:t>
            </a:r>
            <a:r>
              <a:rPr lang="en-US" sz="3200" dirty="0" smtClean="0">
                <a:latin typeface="Agency FB" pitchFamily="34" charset="0"/>
              </a:rPr>
              <a:t> </a:t>
            </a:r>
            <a:r>
              <a:rPr lang="en-US" sz="3200" dirty="0" err="1" smtClean="0">
                <a:latin typeface="Agency FB" pitchFamily="34" charset="0"/>
              </a:rPr>
              <a:t>laba</a:t>
            </a:r>
            <a:r>
              <a:rPr lang="en-US" sz="3200" dirty="0" smtClean="0">
                <a:latin typeface="Agency FB" pitchFamily="34" charset="0"/>
              </a:rPr>
              <a:t>.</a:t>
            </a:r>
          </a:p>
          <a:p>
            <a:pPr marL="624078" indent="-514350" algn="just">
              <a:buClr>
                <a:srgbClr val="C00000"/>
              </a:buClr>
              <a:buSzPct val="88000"/>
              <a:buNone/>
            </a:pPr>
            <a:endParaRPr lang="en-US" sz="3200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Dampak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Kapitalisasi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terhadap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Tingkat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Pengembalian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Investasi</a:t>
            </a:r>
            <a:endParaRPr lang="en-US" dirty="0"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590800"/>
            <a:ext cx="8839200" cy="3983736"/>
          </a:xfrm>
        </p:spPr>
        <p:txBody>
          <a:bodyPr/>
          <a:lstStyle/>
          <a:p>
            <a:pPr algn="ctr">
              <a:buNone/>
            </a:pPr>
            <a:r>
              <a:rPr lang="en-US" dirty="0" err="1" smtClean="0">
                <a:latin typeface="Agency FB" pitchFamily="34" charset="0"/>
              </a:rPr>
              <a:t>Kapitalisasi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mempengaruhi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pembilang</a:t>
            </a:r>
            <a:r>
              <a:rPr lang="en-US" dirty="0" smtClean="0">
                <a:latin typeface="Agency FB" pitchFamily="34" charset="0"/>
              </a:rPr>
              <a:t> (</a:t>
            </a:r>
            <a:r>
              <a:rPr lang="en-US" dirty="0" err="1" smtClean="0">
                <a:latin typeface="Agency FB" pitchFamily="34" charset="0"/>
              </a:rPr>
              <a:t>laba</a:t>
            </a:r>
            <a:r>
              <a:rPr lang="en-US" dirty="0" smtClean="0">
                <a:latin typeface="Agency FB" pitchFamily="34" charset="0"/>
              </a:rPr>
              <a:t>) </a:t>
            </a:r>
            <a:r>
              <a:rPr lang="en-US" dirty="0" err="1" smtClean="0">
                <a:latin typeface="Agency FB" pitchFamily="34" charset="0"/>
              </a:rPr>
              <a:t>maupun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penyebut</a:t>
            </a:r>
            <a:r>
              <a:rPr lang="en-US" dirty="0" smtClean="0">
                <a:latin typeface="Agency FB" pitchFamily="34" charset="0"/>
              </a:rPr>
              <a:t> (basis </a:t>
            </a:r>
            <a:r>
              <a:rPr lang="en-US" dirty="0" err="1" smtClean="0">
                <a:latin typeface="Agency FB" pitchFamily="34" charset="0"/>
              </a:rPr>
              <a:t>investasi</a:t>
            </a:r>
            <a:r>
              <a:rPr lang="en-US" dirty="0" smtClean="0">
                <a:latin typeface="Agency FB" pitchFamily="34" charset="0"/>
              </a:rPr>
              <a:t>) </a:t>
            </a:r>
            <a:r>
              <a:rPr lang="en-US" dirty="0" err="1" smtClean="0">
                <a:latin typeface="Agency FB" pitchFamily="34" charset="0"/>
              </a:rPr>
              <a:t>dari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rasio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tingkat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pengembalian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investasi</a:t>
            </a:r>
            <a:r>
              <a:rPr lang="en-US" dirty="0" smtClean="0">
                <a:latin typeface="Agency FB" pitchFamily="34" charset="0"/>
              </a:rPr>
              <a:t> (ROI). </a:t>
            </a:r>
            <a:r>
              <a:rPr lang="en-US" dirty="0" err="1" smtClean="0">
                <a:latin typeface="Agency FB" pitchFamily="34" charset="0"/>
              </a:rPr>
              <a:t>Sebaliknya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membebankan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biaya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aset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menghasilkan</a:t>
            </a:r>
            <a:r>
              <a:rPr lang="en-US" dirty="0" smtClean="0">
                <a:latin typeface="Agency FB" pitchFamily="34" charset="0"/>
              </a:rPr>
              <a:t> basis </a:t>
            </a:r>
            <a:r>
              <a:rPr lang="en-US" dirty="0" err="1" smtClean="0">
                <a:latin typeface="Agency FB" pitchFamily="34" charset="0"/>
              </a:rPr>
              <a:t>investasi</a:t>
            </a:r>
            <a:r>
              <a:rPr lang="en-US" dirty="0" smtClean="0">
                <a:latin typeface="Agency FB" pitchFamily="34" charset="0"/>
              </a:rPr>
              <a:t> yang </a:t>
            </a:r>
            <a:r>
              <a:rPr lang="en-US" dirty="0" err="1" smtClean="0">
                <a:latin typeface="Agency FB" pitchFamily="34" charset="0"/>
              </a:rPr>
              <a:t>lebih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rendah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meningkatkan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fluktuasi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laba</a:t>
            </a:r>
            <a:r>
              <a:rPr lang="en-US" dirty="0" smtClean="0">
                <a:latin typeface="Agency FB" pitchFamily="34" charset="0"/>
              </a:rPr>
              <a:t>.</a:t>
            </a:r>
            <a:endParaRPr lang="en-US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9600" cy="1066800"/>
          </a:xfrm>
        </p:spPr>
        <p:txBody>
          <a:bodyPr/>
          <a:lstStyle/>
          <a:p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Dampak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Kapitalisasi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terhadap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Rasio</a:t>
            </a:r>
            <a:r>
              <a:rPr lang="en-US" dirty="0" smtClean="0">
                <a:solidFill>
                  <a:srgbClr val="833D79"/>
                </a:solidFill>
                <a:latin typeface="Agency FB" pitchFamily="34" charset="0"/>
              </a:rPr>
              <a:t> </a:t>
            </a:r>
            <a:r>
              <a:rPr lang="en-US" dirty="0" err="1" smtClean="0">
                <a:solidFill>
                  <a:srgbClr val="833D79"/>
                </a:solidFill>
                <a:latin typeface="Agency FB" pitchFamily="34" charset="0"/>
              </a:rPr>
              <a:t>Solvabilitas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09800"/>
            <a:ext cx="8763000" cy="4364736"/>
          </a:xfrm>
        </p:spPr>
        <p:txBody>
          <a:bodyPr/>
          <a:lstStyle/>
          <a:p>
            <a:pPr algn="ctr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pembebanan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solvabilitas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pembebanan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ekuitas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produktif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379</TotalTime>
  <Words>432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PENGENALAN ASET JANGKA PANJANG</vt:lpstr>
      <vt:lpstr>Definisi</vt:lpstr>
      <vt:lpstr>Akuntansi aset jangka panjang</vt:lpstr>
      <vt:lpstr>kapitalisasi</vt:lpstr>
      <vt:lpstr>alokasi</vt:lpstr>
      <vt:lpstr>Penurunan nilai</vt:lpstr>
      <vt:lpstr>Dampak Kapitalisasi terhadap Laba</vt:lpstr>
      <vt:lpstr>Dampak Kapitalisasi terhadap Tingkat Pengembalian Investasi</vt:lpstr>
      <vt:lpstr>Dampak Kapitalisasi terhadap Rasio Solvabilitas</vt:lpstr>
      <vt:lpstr>Dampak Kapitalisasi terhadap Arus Kas Operasi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PENGENALAN ASET JANGKA PANJANG</dc:title>
  <dc:creator>dokterkom</dc:creator>
  <cp:lastModifiedBy>dokterkom</cp:lastModifiedBy>
  <cp:revision>15</cp:revision>
  <dcterms:created xsi:type="dcterms:W3CDTF">2015-11-29T03:23:38Z</dcterms:created>
  <dcterms:modified xsi:type="dcterms:W3CDTF">2015-12-01T02:42:30Z</dcterms:modified>
</cp:coreProperties>
</file>